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8" r:id="rId3"/>
    <p:sldId id="260" r:id="rId4"/>
    <p:sldId id="259" r:id="rId5"/>
    <p:sldId id="262" r:id="rId6"/>
    <p:sldId id="261" r:id="rId7"/>
    <p:sldId id="263" r:id="rId8"/>
  </p:sldIdLst>
  <p:sldSz cx="37463413" cy="21067713"/>
  <p:notesSz cx="6858000" cy="9144000"/>
  <p:defaultTextStyle>
    <a:defPPr>
      <a:defRPr lang="en-US"/>
    </a:defPPr>
    <a:lvl1pPr marL="0" algn="l" defTabSz="1672300" rtl="0" eaLnBrk="1" latinLnBrk="0" hangingPunct="1">
      <a:defRPr sz="6600" kern="1200">
        <a:solidFill>
          <a:schemeClr val="tx1"/>
        </a:solidFill>
        <a:latin typeface="+mn-lt"/>
        <a:ea typeface="+mn-ea"/>
        <a:cs typeface="+mn-cs"/>
      </a:defRPr>
    </a:lvl1pPr>
    <a:lvl2pPr marL="1672300" algn="l" defTabSz="1672300" rtl="0" eaLnBrk="1" latinLnBrk="0" hangingPunct="1">
      <a:defRPr sz="6600" kern="1200">
        <a:solidFill>
          <a:schemeClr val="tx1"/>
        </a:solidFill>
        <a:latin typeface="+mn-lt"/>
        <a:ea typeface="+mn-ea"/>
        <a:cs typeface="+mn-cs"/>
      </a:defRPr>
    </a:lvl2pPr>
    <a:lvl3pPr marL="3344601" algn="l" defTabSz="1672300" rtl="0" eaLnBrk="1" latinLnBrk="0" hangingPunct="1">
      <a:defRPr sz="6600" kern="1200">
        <a:solidFill>
          <a:schemeClr val="tx1"/>
        </a:solidFill>
        <a:latin typeface="+mn-lt"/>
        <a:ea typeface="+mn-ea"/>
        <a:cs typeface="+mn-cs"/>
      </a:defRPr>
    </a:lvl3pPr>
    <a:lvl4pPr marL="5016901" algn="l" defTabSz="1672300" rtl="0" eaLnBrk="1" latinLnBrk="0" hangingPunct="1">
      <a:defRPr sz="6600" kern="1200">
        <a:solidFill>
          <a:schemeClr val="tx1"/>
        </a:solidFill>
        <a:latin typeface="+mn-lt"/>
        <a:ea typeface="+mn-ea"/>
        <a:cs typeface="+mn-cs"/>
      </a:defRPr>
    </a:lvl4pPr>
    <a:lvl5pPr marL="6689202" algn="l" defTabSz="1672300" rtl="0" eaLnBrk="1" latinLnBrk="0" hangingPunct="1">
      <a:defRPr sz="6600" kern="1200">
        <a:solidFill>
          <a:schemeClr val="tx1"/>
        </a:solidFill>
        <a:latin typeface="+mn-lt"/>
        <a:ea typeface="+mn-ea"/>
        <a:cs typeface="+mn-cs"/>
      </a:defRPr>
    </a:lvl5pPr>
    <a:lvl6pPr marL="8361502" algn="l" defTabSz="1672300" rtl="0" eaLnBrk="1" latinLnBrk="0" hangingPunct="1">
      <a:defRPr sz="6600" kern="1200">
        <a:solidFill>
          <a:schemeClr val="tx1"/>
        </a:solidFill>
        <a:latin typeface="+mn-lt"/>
        <a:ea typeface="+mn-ea"/>
        <a:cs typeface="+mn-cs"/>
      </a:defRPr>
    </a:lvl6pPr>
    <a:lvl7pPr marL="10033803" algn="l" defTabSz="1672300" rtl="0" eaLnBrk="1" latinLnBrk="0" hangingPunct="1">
      <a:defRPr sz="6600" kern="1200">
        <a:solidFill>
          <a:schemeClr val="tx1"/>
        </a:solidFill>
        <a:latin typeface="+mn-lt"/>
        <a:ea typeface="+mn-ea"/>
        <a:cs typeface="+mn-cs"/>
      </a:defRPr>
    </a:lvl7pPr>
    <a:lvl8pPr marL="11706103" algn="l" defTabSz="1672300" rtl="0" eaLnBrk="1" latinLnBrk="0" hangingPunct="1">
      <a:defRPr sz="6600" kern="1200">
        <a:solidFill>
          <a:schemeClr val="tx1"/>
        </a:solidFill>
        <a:latin typeface="+mn-lt"/>
        <a:ea typeface="+mn-ea"/>
        <a:cs typeface="+mn-cs"/>
      </a:defRPr>
    </a:lvl8pPr>
    <a:lvl9pPr marL="13378404" algn="l" defTabSz="1672300" rtl="0" eaLnBrk="1" latinLnBrk="0" hangingPunct="1">
      <a:defRPr sz="6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6">
          <p15:clr>
            <a:srgbClr val="A4A3A4"/>
          </p15:clr>
        </p15:guide>
        <p15:guide id="2" pos="11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CC00"/>
    <a:srgbClr val="7570B3"/>
    <a:srgbClr val="D95F04"/>
    <a:srgbClr val="0054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32"/>
    <p:restoredTop sz="94780" autoAdjust="0"/>
  </p:normalViewPr>
  <p:slideViewPr>
    <p:cSldViewPr snapToGrid="0" snapToObjects="1">
      <p:cViewPr varScale="1">
        <p:scale>
          <a:sx n="36" d="100"/>
          <a:sy n="36" d="100"/>
        </p:scale>
        <p:origin x="1192" y="288"/>
      </p:cViewPr>
      <p:guideLst>
        <p:guide orient="horz" pos="6636"/>
        <p:guide pos="118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7026BA-50E8-7644-BEF6-07CACBFB9997}" type="datetimeFigureOut">
              <a:rPr lang="en-US" smtClean="0"/>
              <a:t>1/8/19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6A170F-69B8-B741-A099-15AE468EF203}" type="slidenum">
              <a:rPr lang="en-US" smtClean="0"/>
              <a:t>‹#›</a:t>
            </a:fld>
            <a:endParaRPr lang="en-US"/>
          </a:p>
        </p:txBody>
      </p:sp>
    </p:spTree>
    <p:extLst>
      <p:ext uri="{BB962C8B-B14F-4D97-AF65-F5344CB8AC3E}">
        <p14:creationId xmlns:p14="http://schemas.microsoft.com/office/powerpoint/2010/main" val="4093209334"/>
      </p:ext>
    </p:extLst>
  </p:cSld>
  <p:clrMap bg1="lt1" tx1="dk1" bg2="lt2" tx2="dk2" accent1="accent1" accent2="accent2" accent3="accent3" accent4="accent4" accent5="accent5" accent6="accent6" hlink="hlink" folHlink="folHlink"/>
  <p:notesStyle>
    <a:lvl1pPr marL="0" algn="l" defTabSz="1672300" rtl="0" eaLnBrk="1" latinLnBrk="0" hangingPunct="1">
      <a:defRPr sz="4400" kern="1200">
        <a:solidFill>
          <a:schemeClr val="tx1"/>
        </a:solidFill>
        <a:latin typeface="+mn-lt"/>
        <a:ea typeface="+mn-ea"/>
        <a:cs typeface="+mn-cs"/>
      </a:defRPr>
    </a:lvl1pPr>
    <a:lvl2pPr marL="1672300" algn="l" defTabSz="1672300" rtl="0" eaLnBrk="1" latinLnBrk="0" hangingPunct="1">
      <a:defRPr sz="4400" kern="1200">
        <a:solidFill>
          <a:schemeClr val="tx1"/>
        </a:solidFill>
        <a:latin typeface="+mn-lt"/>
        <a:ea typeface="+mn-ea"/>
        <a:cs typeface="+mn-cs"/>
      </a:defRPr>
    </a:lvl2pPr>
    <a:lvl3pPr marL="3344601" algn="l" defTabSz="1672300" rtl="0" eaLnBrk="1" latinLnBrk="0" hangingPunct="1">
      <a:defRPr sz="4400" kern="1200">
        <a:solidFill>
          <a:schemeClr val="tx1"/>
        </a:solidFill>
        <a:latin typeface="+mn-lt"/>
        <a:ea typeface="+mn-ea"/>
        <a:cs typeface="+mn-cs"/>
      </a:defRPr>
    </a:lvl3pPr>
    <a:lvl4pPr marL="5016901" algn="l" defTabSz="1672300" rtl="0" eaLnBrk="1" latinLnBrk="0" hangingPunct="1">
      <a:defRPr sz="4400" kern="1200">
        <a:solidFill>
          <a:schemeClr val="tx1"/>
        </a:solidFill>
        <a:latin typeface="+mn-lt"/>
        <a:ea typeface="+mn-ea"/>
        <a:cs typeface="+mn-cs"/>
      </a:defRPr>
    </a:lvl4pPr>
    <a:lvl5pPr marL="6689202" algn="l" defTabSz="1672300" rtl="0" eaLnBrk="1" latinLnBrk="0" hangingPunct="1">
      <a:defRPr sz="4400" kern="1200">
        <a:solidFill>
          <a:schemeClr val="tx1"/>
        </a:solidFill>
        <a:latin typeface="+mn-lt"/>
        <a:ea typeface="+mn-ea"/>
        <a:cs typeface="+mn-cs"/>
      </a:defRPr>
    </a:lvl5pPr>
    <a:lvl6pPr marL="8361502" algn="l" defTabSz="1672300" rtl="0" eaLnBrk="1" latinLnBrk="0" hangingPunct="1">
      <a:defRPr sz="4400" kern="1200">
        <a:solidFill>
          <a:schemeClr val="tx1"/>
        </a:solidFill>
        <a:latin typeface="+mn-lt"/>
        <a:ea typeface="+mn-ea"/>
        <a:cs typeface="+mn-cs"/>
      </a:defRPr>
    </a:lvl6pPr>
    <a:lvl7pPr marL="10033803" algn="l" defTabSz="1672300" rtl="0" eaLnBrk="1" latinLnBrk="0" hangingPunct="1">
      <a:defRPr sz="4400" kern="1200">
        <a:solidFill>
          <a:schemeClr val="tx1"/>
        </a:solidFill>
        <a:latin typeface="+mn-lt"/>
        <a:ea typeface="+mn-ea"/>
        <a:cs typeface="+mn-cs"/>
      </a:defRPr>
    </a:lvl7pPr>
    <a:lvl8pPr marL="11706103" algn="l" defTabSz="1672300" rtl="0" eaLnBrk="1" latinLnBrk="0" hangingPunct="1">
      <a:defRPr sz="4400" kern="1200">
        <a:solidFill>
          <a:schemeClr val="tx1"/>
        </a:solidFill>
        <a:latin typeface="+mn-lt"/>
        <a:ea typeface="+mn-ea"/>
        <a:cs typeface="+mn-cs"/>
      </a:defRPr>
    </a:lvl8pPr>
    <a:lvl9pPr marL="13378404" algn="l" defTabSz="1672300" rtl="0" eaLnBrk="1" latinLnBrk="0" hangingPunct="1">
      <a:defRPr sz="4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1</a:t>
            </a:fld>
            <a:endParaRPr lang="en-US"/>
          </a:p>
        </p:txBody>
      </p:sp>
    </p:spTree>
    <p:extLst>
      <p:ext uri="{BB962C8B-B14F-4D97-AF65-F5344CB8AC3E}">
        <p14:creationId xmlns:p14="http://schemas.microsoft.com/office/powerpoint/2010/main" val="203369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A170F-69B8-B741-A099-15AE468EF203}" type="slidenum">
              <a:rPr lang="en-US" smtClean="0"/>
              <a:t>5</a:t>
            </a:fld>
            <a:endParaRPr lang="en-US"/>
          </a:p>
        </p:txBody>
      </p:sp>
    </p:spTree>
    <p:extLst>
      <p:ext uri="{BB962C8B-B14F-4D97-AF65-F5344CB8AC3E}">
        <p14:creationId xmlns:p14="http://schemas.microsoft.com/office/powerpoint/2010/main" val="239594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09756" y="6544648"/>
            <a:ext cx="31843901" cy="4515903"/>
          </a:xfrm>
        </p:spPr>
        <p:txBody>
          <a:bodyPr/>
          <a:lstStyle/>
          <a:p>
            <a:r>
              <a:rPr lang="en-US"/>
              <a:t>Click to edit Master title style</a:t>
            </a:r>
          </a:p>
        </p:txBody>
      </p:sp>
      <p:sp>
        <p:nvSpPr>
          <p:cNvPr id="3" name="Subtitle 2"/>
          <p:cNvSpPr>
            <a:spLocks noGrp="1"/>
          </p:cNvSpPr>
          <p:nvPr>
            <p:ph type="subTitle" idx="1"/>
          </p:nvPr>
        </p:nvSpPr>
        <p:spPr>
          <a:xfrm>
            <a:off x="5619512" y="11938371"/>
            <a:ext cx="26224389" cy="5383971"/>
          </a:xfrm>
        </p:spPr>
        <p:txBody>
          <a:bodyPr/>
          <a:lstStyle>
            <a:lvl1pPr marL="0" indent="0" algn="ctr">
              <a:buNone/>
              <a:defRPr>
                <a:solidFill>
                  <a:schemeClr val="tx1">
                    <a:tint val="75000"/>
                  </a:schemeClr>
                </a:solidFill>
              </a:defRPr>
            </a:lvl1pPr>
            <a:lvl2pPr marL="1672300" indent="0" algn="ctr">
              <a:buNone/>
              <a:defRPr>
                <a:solidFill>
                  <a:schemeClr val="tx1">
                    <a:tint val="75000"/>
                  </a:schemeClr>
                </a:solidFill>
              </a:defRPr>
            </a:lvl2pPr>
            <a:lvl3pPr marL="3344601" indent="0" algn="ctr">
              <a:buNone/>
              <a:defRPr>
                <a:solidFill>
                  <a:schemeClr val="tx1">
                    <a:tint val="75000"/>
                  </a:schemeClr>
                </a:solidFill>
              </a:defRPr>
            </a:lvl3pPr>
            <a:lvl4pPr marL="5016901" indent="0" algn="ctr">
              <a:buNone/>
              <a:defRPr>
                <a:solidFill>
                  <a:schemeClr val="tx1">
                    <a:tint val="75000"/>
                  </a:schemeClr>
                </a:solidFill>
              </a:defRPr>
            </a:lvl4pPr>
            <a:lvl5pPr marL="6689202" indent="0" algn="ctr">
              <a:buNone/>
              <a:defRPr>
                <a:solidFill>
                  <a:schemeClr val="tx1">
                    <a:tint val="75000"/>
                  </a:schemeClr>
                </a:solidFill>
              </a:defRPr>
            </a:lvl5pPr>
            <a:lvl6pPr marL="8361502" indent="0" algn="ctr">
              <a:buNone/>
              <a:defRPr>
                <a:solidFill>
                  <a:schemeClr val="tx1">
                    <a:tint val="75000"/>
                  </a:schemeClr>
                </a:solidFill>
              </a:defRPr>
            </a:lvl6pPr>
            <a:lvl7pPr marL="10033803" indent="0" algn="ctr">
              <a:buNone/>
              <a:defRPr>
                <a:solidFill>
                  <a:schemeClr val="tx1">
                    <a:tint val="75000"/>
                  </a:schemeClr>
                </a:solidFill>
              </a:defRPr>
            </a:lvl7pPr>
            <a:lvl8pPr marL="11706103" indent="0" algn="ctr">
              <a:buNone/>
              <a:defRPr>
                <a:solidFill>
                  <a:schemeClr val="tx1">
                    <a:tint val="75000"/>
                  </a:schemeClr>
                </a:solidFill>
              </a:defRPr>
            </a:lvl8pPr>
            <a:lvl9pPr marL="133784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3508FF-519A-5247-A55B-6160E89D8571}" type="datetimeFigureOut">
              <a:rPr lang="en-US" smtClean="0"/>
              <a:t>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568592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53398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284548" y="2589575"/>
            <a:ext cx="34530082" cy="5522471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74799" y="2589575"/>
            <a:ext cx="102985361" cy="552247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226506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5206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59352" y="13537958"/>
            <a:ext cx="31843901" cy="4184282"/>
          </a:xfrm>
        </p:spPr>
        <p:txBody>
          <a:bodyPr anchor="t"/>
          <a:lstStyle>
            <a:lvl1pPr algn="l">
              <a:defRPr sz="14600" b="1" cap="all"/>
            </a:lvl1pPr>
          </a:lstStyle>
          <a:p>
            <a:r>
              <a:rPr lang="en-US"/>
              <a:t>Click to edit Master title style</a:t>
            </a:r>
          </a:p>
        </p:txBody>
      </p:sp>
      <p:sp>
        <p:nvSpPr>
          <p:cNvPr id="3" name="Text Placeholder 2"/>
          <p:cNvSpPr>
            <a:spLocks noGrp="1"/>
          </p:cNvSpPr>
          <p:nvPr>
            <p:ph type="body" idx="1"/>
          </p:nvPr>
        </p:nvSpPr>
        <p:spPr>
          <a:xfrm>
            <a:off x="2959352" y="8929397"/>
            <a:ext cx="31843901" cy="4608561"/>
          </a:xfrm>
        </p:spPr>
        <p:txBody>
          <a:bodyPr anchor="b"/>
          <a:lstStyle>
            <a:lvl1pPr marL="0" indent="0">
              <a:buNone/>
              <a:defRPr sz="7300">
                <a:solidFill>
                  <a:schemeClr val="tx1">
                    <a:tint val="75000"/>
                  </a:schemeClr>
                </a:solidFill>
              </a:defRPr>
            </a:lvl1pPr>
            <a:lvl2pPr marL="1672300" indent="0">
              <a:buNone/>
              <a:defRPr sz="6600">
                <a:solidFill>
                  <a:schemeClr val="tx1">
                    <a:tint val="75000"/>
                  </a:schemeClr>
                </a:solidFill>
              </a:defRPr>
            </a:lvl2pPr>
            <a:lvl3pPr marL="3344601" indent="0">
              <a:buNone/>
              <a:defRPr sz="5900">
                <a:solidFill>
                  <a:schemeClr val="tx1">
                    <a:tint val="75000"/>
                  </a:schemeClr>
                </a:solidFill>
              </a:defRPr>
            </a:lvl3pPr>
            <a:lvl4pPr marL="5016901" indent="0">
              <a:buNone/>
              <a:defRPr sz="5100">
                <a:solidFill>
                  <a:schemeClr val="tx1">
                    <a:tint val="75000"/>
                  </a:schemeClr>
                </a:solidFill>
              </a:defRPr>
            </a:lvl4pPr>
            <a:lvl5pPr marL="6689202" indent="0">
              <a:buNone/>
              <a:defRPr sz="5100">
                <a:solidFill>
                  <a:schemeClr val="tx1">
                    <a:tint val="75000"/>
                  </a:schemeClr>
                </a:solidFill>
              </a:defRPr>
            </a:lvl5pPr>
            <a:lvl6pPr marL="8361502" indent="0">
              <a:buNone/>
              <a:defRPr sz="5100">
                <a:solidFill>
                  <a:schemeClr val="tx1">
                    <a:tint val="75000"/>
                  </a:schemeClr>
                </a:solidFill>
              </a:defRPr>
            </a:lvl6pPr>
            <a:lvl7pPr marL="10033803" indent="0">
              <a:buNone/>
              <a:defRPr sz="5100">
                <a:solidFill>
                  <a:schemeClr val="tx1">
                    <a:tint val="75000"/>
                  </a:schemeClr>
                </a:solidFill>
              </a:defRPr>
            </a:lvl7pPr>
            <a:lvl8pPr marL="11706103" indent="0">
              <a:buNone/>
              <a:defRPr sz="5100">
                <a:solidFill>
                  <a:schemeClr val="tx1">
                    <a:tint val="75000"/>
                  </a:schemeClr>
                </a:solidFill>
              </a:defRPr>
            </a:lvl8pPr>
            <a:lvl9pPr marL="13378404" indent="0">
              <a:buNone/>
              <a:defRPr sz="5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3508FF-519A-5247-A55B-6160E89D8571}" type="datetimeFigureOut">
              <a:rPr lang="en-US" smtClean="0"/>
              <a:t>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72427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74798" y="15103407"/>
            <a:ext cx="68754471" cy="42710887"/>
          </a:xfrm>
        </p:spPr>
        <p:txBody>
          <a:bodyPr/>
          <a:lstStyle>
            <a:lvl1pPr>
              <a:defRPr sz="10200"/>
            </a:lvl1pPr>
            <a:lvl2pPr>
              <a:defRPr sz="8800"/>
            </a:lvl2pPr>
            <a:lvl3pPr>
              <a:defRPr sz="73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053657" y="15103407"/>
            <a:ext cx="68760973" cy="42710887"/>
          </a:xfrm>
        </p:spPr>
        <p:txBody>
          <a:bodyPr/>
          <a:lstStyle>
            <a:lvl1pPr>
              <a:defRPr sz="10200"/>
            </a:lvl1pPr>
            <a:lvl2pPr>
              <a:defRPr sz="8800"/>
            </a:lvl2pPr>
            <a:lvl3pPr>
              <a:defRPr sz="73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3508FF-519A-5247-A55B-6160E89D8571}" type="datetimeFigureOut">
              <a:rPr lang="en-US" smtClean="0"/>
              <a:t>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422328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73171" y="843685"/>
            <a:ext cx="33717072" cy="35112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73171" y="4715853"/>
            <a:ext cx="16552847" cy="1965343"/>
          </a:xfrm>
        </p:spPr>
        <p:txBody>
          <a:bodyPr anchor="b"/>
          <a:lstStyle>
            <a:lvl1pPr marL="0" indent="0">
              <a:buNone/>
              <a:defRPr sz="8800" b="1"/>
            </a:lvl1pPr>
            <a:lvl2pPr marL="1672300" indent="0">
              <a:buNone/>
              <a:defRPr sz="7300" b="1"/>
            </a:lvl2pPr>
            <a:lvl3pPr marL="3344601" indent="0">
              <a:buNone/>
              <a:defRPr sz="6600" b="1"/>
            </a:lvl3pPr>
            <a:lvl4pPr marL="5016901" indent="0">
              <a:buNone/>
              <a:defRPr sz="5900" b="1"/>
            </a:lvl4pPr>
            <a:lvl5pPr marL="6689202" indent="0">
              <a:buNone/>
              <a:defRPr sz="5900" b="1"/>
            </a:lvl5pPr>
            <a:lvl6pPr marL="8361502" indent="0">
              <a:buNone/>
              <a:defRPr sz="5900" b="1"/>
            </a:lvl6pPr>
            <a:lvl7pPr marL="10033803" indent="0">
              <a:buNone/>
              <a:defRPr sz="5900" b="1"/>
            </a:lvl7pPr>
            <a:lvl8pPr marL="11706103" indent="0">
              <a:buNone/>
              <a:defRPr sz="5900" b="1"/>
            </a:lvl8pPr>
            <a:lvl9pPr marL="13378404" indent="0">
              <a:buNone/>
              <a:defRPr sz="5900" b="1"/>
            </a:lvl9pPr>
          </a:lstStyle>
          <a:p>
            <a:pPr lvl="0"/>
            <a:r>
              <a:rPr lang="en-US"/>
              <a:t>Click to edit Master text styles</a:t>
            </a:r>
          </a:p>
        </p:txBody>
      </p:sp>
      <p:sp>
        <p:nvSpPr>
          <p:cNvPr id="4" name="Content Placeholder 3"/>
          <p:cNvSpPr>
            <a:spLocks noGrp="1"/>
          </p:cNvSpPr>
          <p:nvPr>
            <p:ph sz="half" idx="2"/>
          </p:nvPr>
        </p:nvSpPr>
        <p:spPr>
          <a:xfrm>
            <a:off x="1873171" y="6681196"/>
            <a:ext cx="16552847" cy="12138320"/>
          </a:xfrm>
        </p:spPr>
        <p:txBody>
          <a:bodyPr/>
          <a:lstStyle>
            <a:lvl1pPr>
              <a:defRPr sz="8800"/>
            </a:lvl1pPr>
            <a:lvl2pPr>
              <a:defRPr sz="7300"/>
            </a:lvl2pPr>
            <a:lvl3pPr>
              <a:defRPr sz="66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030895" y="4715853"/>
            <a:ext cx="16559349" cy="1965343"/>
          </a:xfrm>
        </p:spPr>
        <p:txBody>
          <a:bodyPr anchor="b"/>
          <a:lstStyle>
            <a:lvl1pPr marL="0" indent="0">
              <a:buNone/>
              <a:defRPr sz="8800" b="1"/>
            </a:lvl1pPr>
            <a:lvl2pPr marL="1672300" indent="0">
              <a:buNone/>
              <a:defRPr sz="7300" b="1"/>
            </a:lvl2pPr>
            <a:lvl3pPr marL="3344601" indent="0">
              <a:buNone/>
              <a:defRPr sz="6600" b="1"/>
            </a:lvl3pPr>
            <a:lvl4pPr marL="5016901" indent="0">
              <a:buNone/>
              <a:defRPr sz="5900" b="1"/>
            </a:lvl4pPr>
            <a:lvl5pPr marL="6689202" indent="0">
              <a:buNone/>
              <a:defRPr sz="5900" b="1"/>
            </a:lvl5pPr>
            <a:lvl6pPr marL="8361502" indent="0">
              <a:buNone/>
              <a:defRPr sz="5900" b="1"/>
            </a:lvl6pPr>
            <a:lvl7pPr marL="10033803" indent="0">
              <a:buNone/>
              <a:defRPr sz="5900" b="1"/>
            </a:lvl7pPr>
            <a:lvl8pPr marL="11706103" indent="0">
              <a:buNone/>
              <a:defRPr sz="5900" b="1"/>
            </a:lvl8pPr>
            <a:lvl9pPr marL="13378404" indent="0">
              <a:buNone/>
              <a:defRPr sz="5900" b="1"/>
            </a:lvl9pPr>
          </a:lstStyle>
          <a:p>
            <a:pPr lvl="0"/>
            <a:r>
              <a:rPr lang="en-US"/>
              <a:t>Click to edit Master text styles</a:t>
            </a:r>
          </a:p>
        </p:txBody>
      </p:sp>
      <p:sp>
        <p:nvSpPr>
          <p:cNvPr id="6" name="Content Placeholder 5"/>
          <p:cNvSpPr>
            <a:spLocks noGrp="1"/>
          </p:cNvSpPr>
          <p:nvPr>
            <p:ph sz="quarter" idx="4"/>
          </p:nvPr>
        </p:nvSpPr>
        <p:spPr>
          <a:xfrm>
            <a:off x="19030895" y="6681196"/>
            <a:ext cx="16559349" cy="12138320"/>
          </a:xfrm>
        </p:spPr>
        <p:txBody>
          <a:bodyPr/>
          <a:lstStyle>
            <a:lvl1pPr>
              <a:defRPr sz="8800"/>
            </a:lvl1pPr>
            <a:lvl2pPr>
              <a:defRPr sz="7300"/>
            </a:lvl2pPr>
            <a:lvl3pPr>
              <a:defRPr sz="66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3508FF-519A-5247-A55B-6160E89D8571}" type="datetimeFigureOut">
              <a:rPr lang="en-US" smtClean="0"/>
              <a:t>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396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3508FF-519A-5247-A55B-6160E89D8571}" type="datetimeFigureOut">
              <a:rPr lang="en-US" smtClean="0"/>
              <a:t>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41730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508FF-519A-5247-A55B-6160E89D8571}" type="datetimeFigureOut">
              <a:rPr lang="en-US" smtClean="0"/>
              <a:t>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358671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73173" y="838807"/>
            <a:ext cx="12325205" cy="3569807"/>
          </a:xfrm>
        </p:spPr>
        <p:txBody>
          <a:bodyPr anchor="b"/>
          <a:lstStyle>
            <a:lvl1pPr algn="l">
              <a:defRPr sz="7300" b="1"/>
            </a:lvl1pPr>
          </a:lstStyle>
          <a:p>
            <a:r>
              <a:rPr lang="en-US"/>
              <a:t>Click to edit Master title style</a:t>
            </a:r>
          </a:p>
        </p:txBody>
      </p:sp>
      <p:sp>
        <p:nvSpPr>
          <p:cNvPr id="3" name="Content Placeholder 2"/>
          <p:cNvSpPr>
            <a:spLocks noGrp="1"/>
          </p:cNvSpPr>
          <p:nvPr>
            <p:ph idx="1"/>
          </p:nvPr>
        </p:nvSpPr>
        <p:spPr>
          <a:xfrm>
            <a:off x="14647154" y="838809"/>
            <a:ext cx="20943089" cy="17980709"/>
          </a:xfrm>
        </p:spPr>
        <p:txBody>
          <a:bodyPr/>
          <a:lstStyle>
            <a:lvl1pPr>
              <a:defRPr sz="11700"/>
            </a:lvl1pPr>
            <a:lvl2pPr>
              <a:defRPr sz="10200"/>
            </a:lvl2pPr>
            <a:lvl3pPr>
              <a:defRPr sz="88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73173" y="4408616"/>
            <a:ext cx="12325205" cy="14410902"/>
          </a:xfrm>
        </p:spPr>
        <p:txBody>
          <a:bodyPr/>
          <a:lstStyle>
            <a:lvl1pPr marL="0" indent="0">
              <a:buNone/>
              <a:defRPr sz="5100"/>
            </a:lvl1pPr>
            <a:lvl2pPr marL="1672300" indent="0">
              <a:buNone/>
              <a:defRPr sz="4400"/>
            </a:lvl2pPr>
            <a:lvl3pPr marL="3344601" indent="0">
              <a:buNone/>
              <a:defRPr sz="3700"/>
            </a:lvl3pPr>
            <a:lvl4pPr marL="5016901" indent="0">
              <a:buNone/>
              <a:defRPr sz="3300"/>
            </a:lvl4pPr>
            <a:lvl5pPr marL="6689202" indent="0">
              <a:buNone/>
              <a:defRPr sz="3300"/>
            </a:lvl5pPr>
            <a:lvl6pPr marL="8361502" indent="0">
              <a:buNone/>
              <a:defRPr sz="3300"/>
            </a:lvl6pPr>
            <a:lvl7pPr marL="10033803" indent="0">
              <a:buNone/>
              <a:defRPr sz="3300"/>
            </a:lvl7pPr>
            <a:lvl8pPr marL="11706103" indent="0">
              <a:buNone/>
              <a:defRPr sz="3300"/>
            </a:lvl8pPr>
            <a:lvl9pPr marL="13378404"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D23508FF-519A-5247-A55B-6160E89D8571}" type="datetimeFigureOut">
              <a:rPr lang="en-US" smtClean="0"/>
              <a:t>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378384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43091" y="14747399"/>
            <a:ext cx="22478048" cy="1741014"/>
          </a:xfrm>
        </p:spPr>
        <p:txBody>
          <a:bodyPr anchor="b"/>
          <a:lstStyle>
            <a:lvl1pPr algn="l">
              <a:defRPr sz="7300" b="1"/>
            </a:lvl1pPr>
          </a:lstStyle>
          <a:p>
            <a:r>
              <a:rPr lang="en-US"/>
              <a:t>Click to edit Master title style</a:t>
            </a:r>
          </a:p>
        </p:txBody>
      </p:sp>
      <p:sp>
        <p:nvSpPr>
          <p:cNvPr id="3" name="Picture Placeholder 2"/>
          <p:cNvSpPr>
            <a:spLocks noGrp="1"/>
          </p:cNvSpPr>
          <p:nvPr>
            <p:ph type="pic" idx="1"/>
          </p:nvPr>
        </p:nvSpPr>
        <p:spPr>
          <a:xfrm>
            <a:off x="7343091" y="1882439"/>
            <a:ext cx="22478048" cy="12640628"/>
          </a:xfrm>
        </p:spPr>
        <p:txBody>
          <a:bodyPr/>
          <a:lstStyle>
            <a:lvl1pPr marL="0" indent="0">
              <a:buNone/>
              <a:defRPr sz="11700"/>
            </a:lvl1pPr>
            <a:lvl2pPr marL="1672300" indent="0">
              <a:buNone/>
              <a:defRPr sz="10200"/>
            </a:lvl2pPr>
            <a:lvl3pPr marL="3344601" indent="0">
              <a:buNone/>
              <a:defRPr sz="8800"/>
            </a:lvl3pPr>
            <a:lvl4pPr marL="5016901" indent="0">
              <a:buNone/>
              <a:defRPr sz="7300"/>
            </a:lvl4pPr>
            <a:lvl5pPr marL="6689202" indent="0">
              <a:buNone/>
              <a:defRPr sz="7300"/>
            </a:lvl5pPr>
            <a:lvl6pPr marL="8361502" indent="0">
              <a:buNone/>
              <a:defRPr sz="7300"/>
            </a:lvl6pPr>
            <a:lvl7pPr marL="10033803" indent="0">
              <a:buNone/>
              <a:defRPr sz="7300"/>
            </a:lvl7pPr>
            <a:lvl8pPr marL="11706103" indent="0">
              <a:buNone/>
              <a:defRPr sz="7300"/>
            </a:lvl8pPr>
            <a:lvl9pPr marL="13378404" indent="0">
              <a:buNone/>
              <a:defRPr sz="7300"/>
            </a:lvl9pPr>
          </a:lstStyle>
          <a:p>
            <a:endParaRPr lang="en-US"/>
          </a:p>
        </p:txBody>
      </p:sp>
      <p:sp>
        <p:nvSpPr>
          <p:cNvPr id="4" name="Text Placeholder 3"/>
          <p:cNvSpPr>
            <a:spLocks noGrp="1"/>
          </p:cNvSpPr>
          <p:nvPr>
            <p:ph type="body" sz="half" idx="2"/>
          </p:nvPr>
        </p:nvSpPr>
        <p:spPr>
          <a:xfrm>
            <a:off x="7343091" y="16488413"/>
            <a:ext cx="22478048" cy="2472529"/>
          </a:xfrm>
        </p:spPr>
        <p:txBody>
          <a:bodyPr/>
          <a:lstStyle>
            <a:lvl1pPr marL="0" indent="0">
              <a:buNone/>
              <a:defRPr sz="5100"/>
            </a:lvl1pPr>
            <a:lvl2pPr marL="1672300" indent="0">
              <a:buNone/>
              <a:defRPr sz="4400"/>
            </a:lvl2pPr>
            <a:lvl3pPr marL="3344601" indent="0">
              <a:buNone/>
              <a:defRPr sz="3700"/>
            </a:lvl3pPr>
            <a:lvl4pPr marL="5016901" indent="0">
              <a:buNone/>
              <a:defRPr sz="3300"/>
            </a:lvl4pPr>
            <a:lvl5pPr marL="6689202" indent="0">
              <a:buNone/>
              <a:defRPr sz="3300"/>
            </a:lvl5pPr>
            <a:lvl6pPr marL="8361502" indent="0">
              <a:buNone/>
              <a:defRPr sz="3300"/>
            </a:lvl6pPr>
            <a:lvl7pPr marL="10033803" indent="0">
              <a:buNone/>
              <a:defRPr sz="3300"/>
            </a:lvl7pPr>
            <a:lvl8pPr marL="11706103" indent="0">
              <a:buNone/>
              <a:defRPr sz="3300"/>
            </a:lvl8pPr>
            <a:lvl9pPr marL="13378404"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D23508FF-519A-5247-A55B-6160E89D8571}" type="datetimeFigureOut">
              <a:rPr lang="en-US" smtClean="0"/>
              <a:t>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425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3171" y="843685"/>
            <a:ext cx="33717072" cy="3511286"/>
          </a:xfrm>
          <a:prstGeom prst="rect">
            <a:avLst/>
          </a:prstGeom>
        </p:spPr>
        <p:txBody>
          <a:bodyPr vert="horz" lIns="334460" tIns="167230" rIns="334460" bIns="167230" rtlCol="0" anchor="ctr">
            <a:normAutofit/>
          </a:bodyPr>
          <a:lstStyle/>
          <a:p>
            <a:r>
              <a:rPr lang="en-US"/>
              <a:t>Click to edit Master title style</a:t>
            </a:r>
          </a:p>
        </p:txBody>
      </p:sp>
      <p:sp>
        <p:nvSpPr>
          <p:cNvPr id="3" name="Text Placeholder 2"/>
          <p:cNvSpPr>
            <a:spLocks noGrp="1"/>
          </p:cNvSpPr>
          <p:nvPr>
            <p:ph type="body" idx="1"/>
          </p:nvPr>
        </p:nvSpPr>
        <p:spPr>
          <a:xfrm>
            <a:off x="1873171" y="4915801"/>
            <a:ext cx="33717072" cy="13903717"/>
          </a:xfrm>
          <a:prstGeom prst="rect">
            <a:avLst/>
          </a:prstGeom>
        </p:spPr>
        <p:txBody>
          <a:bodyPr vert="horz" lIns="334460" tIns="167230" rIns="334460" bIns="16723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73171" y="19526650"/>
            <a:ext cx="8741463" cy="1121661"/>
          </a:xfrm>
          <a:prstGeom prst="rect">
            <a:avLst/>
          </a:prstGeom>
        </p:spPr>
        <p:txBody>
          <a:bodyPr vert="horz" lIns="334460" tIns="167230" rIns="334460" bIns="167230" rtlCol="0" anchor="ctr"/>
          <a:lstStyle>
            <a:lvl1pPr algn="l">
              <a:defRPr sz="4400">
                <a:solidFill>
                  <a:schemeClr val="tx1">
                    <a:tint val="75000"/>
                  </a:schemeClr>
                </a:solidFill>
              </a:defRPr>
            </a:lvl1pPr>
          </a:lstStyle>
          <a:p>
            <a:fld id="{D23508FF-519A-5247-A55B-6160E89D8571}" type="datetimeFigureOut">
              <a:rPr lang="en-US" smtClean="0"/>
              <a:t>1/8/19</a:t>
            </a:fld>
            <a:endParaRPr lang="en-US"/>
          </a:p>
        </p:txBody>
      </p:sp>
      <p:sp>
        <p:nvSpPr>
          <p:cNvPr id="5" name="Footer Placeholder 4"/>
          <p:cNvSpPr>
            <a:spLocks noGrp="1"/>
          </p:cNvSpPr>
          <p:nvPr>
            <p:ph type="ftr" sz="quarter" idx="3"/>
          </p:nvPr>
        </p:nvSpPr>
        <p:spPr>
          <a:xfrm>
            <a:off x="12800000" y="19526650"/>
            <a:ext cx="11863414" cy="1121661"/>
          </a:xfrm>
          <a:prstGeom prst="rect">
            <a:avLst/>
          </a:prstGeom>
        </p:spPr>
        <p:txBody>
          <a:bodyPr vert="horz" lIns="334460" tIns="167230" rIns="334460" bIns="167230" rtlCol="0" anchor="ctr"/>
          <a:lstStyle>
            <a:lvl1pPr algn="ctr">
              <a:defRPr sz="4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848779" y="19526650"/>
            <a:ext cx="8741463" cy="1121661"/>
          </a:xfrm>
          <a:prstGeom prst="rect">
            <a:avLst/>
          </a:prstGeom>
        </p:spPr>
        <p:txBody>
          <a:bodyPr vert="horz" lIns="334460" tIns="167230" rIns="334460" bIns="167230" rtlCol="0" anchor="ctr"/>
          <a:lstStyle>
            <a:lvl1pPr algn="r">
              <a:defRPr sz="4400">
                <a:solidFill>
                  <a:schemeClr val="tx1">
                    <a:tint val="75000"/>
                  </a:schemeClr>
                </a:solidFill>
              </a:defRPr>
            </a:lvl1pPr>
          </a:lstStyle>
          <a:p>
            <a:fld id="{1487CC67-5F63-EC4C-8EE0-AD36DF5A3CBE}" type="slidenum">
              <a:rPr lang="en-US" smtClean="0"/>
              <a:t>‹#›</a:t>
            </a:fld>
            <a:endParaRPr lang="en-US"/>
          </a:p>
        </p:txBody>
      </p:sp>
    </p:spTree>
    <p:extLst>
      <p:ext uri="{BB962C8B-B14F-4D97-AF65-F5344CB8AC3E}">
        <p14:creationId xmlns:p14="http://schemas.microsoft.com/office/powerpoint/2010/main" val="689549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72300" rtl="0" eaLnBrk="1" latinLnBrk="0" hangingPunct="1">
        <a:spcBef>
          <a:spcPct val="0"/>
        </a:spcBef>
        <a:buNone/>
        <a:defRPr sz="16100" kern="1200">
          <a:solidFill>
            <a:schemeClr val="tx1"/>
          </a:solidFill>
          <a:latin typeface="+mj-lt"/>
          <a:ea typeface="+mj-ea"/>
          <a:cs typeface="+mj-cs"/>
        </a:defRPr>
      </a:lvl1pPr>
    </p:titleStyle>
    <p:bodyStyle>
      <a:lvl1pPr marL="1254225" indent="-1254225" algn="l" defTabSz="1672300" rtl="0" eaLnBrk="1" latinLnBrk="0" hangingPunct="1">
        <a:spcBef>
          <a:spcPct val="20000"/>
        </a:spcBef>
        <a:buFont typeface="Arial"/>
        <a:buChar char="•"/>
        <a:defRPr sz="11700" kern="1200">
          <a:solidFill>
            <a:schemeClr val="tx1"/>
          </a:solidFill>
          <a:latin typeface="+mn-lt"/>
          <a:ea typeface="+mn-ea"/>
          <a:cs typeface="+mn-cs"/>
        </a:defRPr>
      </a:lvl1pPr>
      <a:lvl2pPr marL="2717488" indent="-1045188" algn="l" defTabSz="1672300" rtl="0" eaLnBrk="1" latinLnBrk="0" hangingPunct="1">
        <a:spcBef>
          <a:spcPct val="20000"/>
        </a:spcBef>
        <a:buFont typeface="Arial"/>
        <a:buChar char="–"/>
        <a:defRPr sz="10200" kern="1200">
          <a:solidFill>
            <a:schemeClr val="tx1"/>
          </a:solidFill>
          <a:latin typeface="+mn-lt"/>
          <a:ea typeface="+mn-ea"/>
          <a:cs typeface="+mn-cs"/>
        </a:defRPr>
      </a:lvl2pPr>
      <a:lvl3pPr marL="4180751" indent="-836150" algn="l" defTabSz="1672300" rtl="0" eaLnBrk="1" latinLnBrk="0" hangingPunct="1">
        <a:spcBef>
          <a:spcPct val="20000"/>
        </a:spcBef>
        <a:buFont typeface="Arial"/>
        <a:buChar char="•"/>
        <a:defRPr sz="8800" kern="1200">
          <a:solidFill>
            <a:schemeClr val="tx1"/>
          </a:solidFill>
          <a:latin typeface="+mn-lt"/>
          <a:ea typeface="+mn-ea"/>
          <a:cs typeface="+mn-cs"/>
        </a:defRPr>
      </a:lvl3pPr>
      <a:lvl4pPr marL="5853052" indent="-836150" algn="l" defTabSz="1672300" rtl="0" eaLnBrk="1" latinLnBrk="0" hangingPunct="1">
        <a:spcBef>
          <a:spcPct val="20000"/>
        </a:spcBef>
        <a:buFont typeface="Arial"/>
        <a:buChar char="–"/>
        <a:defRPr sz="7300" kern="1200">
          <a:solidFill>
            <a:schemeClr val="tx1"/>
          </a:solidFill>
          <a:latin typeface="+mn-lt"/>
          <a:ea typeface="+mn-ea"/>
          <a:cs typeface="+mn-cs"/>
        </a:defRPr>
      </a:lvl4pPr>
      <a:lvl5pPr marL="7525352" indent="-836150" algn="l" defTabSz="1672300" rtl="0" eaLnBrk="1" latinLnBrk="0" hangingPunct="1">
        <a:spcBef>
          <a:spcPct val="20000"/>
        </a:spcBef>
        <a:buFont typeface="Arial"/>
        <a:buChar char="»"/>
        <a:defRPr sz="7300" kern="1200">
          <a:solidFill>
            <a:schemeClr val="tx1"/>
          </a:solidFill>
          <a:latin typeface="+mn-lt"/>
          <a:ea typeface="+mn-ea"/>
          <a:cs typeface="+mn-cs"/>
        </a:defRPr>
      </a:lvl5pPr>
      <a:lvl6pPr marL="9197652" indent="-836150" algn="l" defTabSz="1672300" rtl="0" eaLnBrk="1" latinLnBrk="0" hangingPunct="1">
        <a:spcBef>
          <a:spcPct val="20000"/>
        </a:spcBef>
        <a:buFont typeface="Arial"/>
        <a:buChar char="•"/>
        <a:defRPr sz="7300" kern="1200">
          <a:solidFill>
            <a:schemeClr val="tx1"/>
          </a:solidFill>
          <a:latin typeface="+mn-lt"/>
          <a:ea typeface="+mn-ea"/>
          <a:cs typeface="+mn-cs"/>
        </a:defRPr>
      </a:lvl6pPr>
      <a:lvl7pPr marL="10869953" indent="-836150" algn="l" defTabSz="1672300" rtl="0" eaLnBrk="1" latinLnBrk="0" hangingPunct="1">
        <a:spcBef>
          <a:spcPct val="20000"/>
        </a:spcBef>
        <a:buFont typeface="Arial"/>
        <a:buChar char="•"/>
        <a:defRPr sz="7300" kern="1200">
          <a:solidFill>
            <a:schemeClr val="tx1"/>
          </a:solidFill>
          <a:latin typeface="+mn-lt"/>
          <a:ea typeface="+mn-ea"/>
          <a:cs typeface="+mn-cs"/>
        </a:defRPr>
      </a:lvl7pPr>
      <a:lvl8pPr marL="12542253" indent="-836150" algn="l" defTabSz="1672300" rtl="0" eaLnBrk="1" latinLnBrk="0" hangingPunct="1">
        <a:spcBef>
          <a:spcPct val="20000"/>
        </a:spcBef>
        <a:buFont typeface="Arial"/>
        <a:buChar char="•"/>
        <a:defRPr sz="7300" kern="1200">
          <a:solidFill>
            <a:schemeClr val="tx1"/>
          </a:solidFill>
          <a:latin typeface="+mn-lt"/>
          <a:ea typeface="+mn-ea"/>
          <a:cs typeface="+mn-cs"/>
        </a:defRPr>
      </a:lvl8pPr>
      <a:lvl9pPr marL="14214554" indent="-836150" algn="l" defTabSz="1672300" rtl="0" eaLnBrk="1" latinLnBrk="0" hangingPunct="1">
        <a:spcBef>
          <a:spcPct val="20000"/>
        </a:spcBef>
        <a:buFont typeface="Arial"/>
        <a:buChar char="•"/>
        <a:defRPr sz="7300" kern="1200">
          <a:solidFill>
            <a:schemeClr val="tx1"/>
          </a:solidFill>
          <a:latin typeface="+mn-lt"/>
          <a:ea typeface="+mn-ea"/>
          <a:cs typeface="+mn-cs"/>
        </a:defRPr>
      </a:lvl9pPr>
    </p:bodyStyle>
    <p:otherStyle>
      <a:defPPr>
        <a:defRPr lang="en-US"/>
      </a:defPPr>
      <a:lvl1pPr marL="0" algn="l" defTabSz="1672300" rtl="0" eaLnBrk="1" latinLnBrk="0" hangingPunct="1">
        <a:defRPr sz="6600" kern="1200">
          <a:solidFill>
            <a:schemeClr val="tx1"/>
          </a:solidFill>
          <a:latin typeface="+mn-lt"/>
          <a:ea typeface="+mn-ea"/>
          <a:cs typeface="+mn-cs"/>
        </a:defRPr>
      </a:lvl1pPr>
      <a:lvl2pPr marL="1672300" algn="l" defTabSz="1672300" rtl="0" eaLnBrk="1" latinLnBrk="0" hangingPunct="1">
        <a:defRPr sz="6600" kern="1200">
          <a:solidFill>
            <a:schemeClr val="tx1"/>
          </a:solidFill>
          <a:latin typeface="+mn-lt"/>
          <a:ea typeface="+mn-ea"/>
          <a:cs typeface="+mn-cs"/>
        </a:defRPr>
      </a:lvl2pPr>
      <a:lvl3pPr marL="3344601" algn="l" defTabSz="1672300" rtl="0" eaLnBrk="1" latinLnBrk="0" hangingPunct="1">
        <a:defRPr sz="6600" kern="1200">
          <a:solidFill>
            <a:schemeClr val="tx1"/>
          </a:solidFill>
          <a:latin typeface="+mn-lt"/>
          <a:ea typeface="+mn-ea"/>
          <a:cs typeface="+mn-cs"/>
        </a:defRPr>
      </a:lvl3pPr>
      <a:lvl4pPr marL="5016901" algn="l" defTabSz="1672300" rtl="0" eaLnBrk="1" latinLnBrk="0" hangingPunct="1">
        <a:defRPr sz="6600" kern="1200">
          <a:solidFill>
            <a:schemeClr val="tx1"/>
          </a:solidFill>
          <a:latin typeface="+mn-lt"/>
          <a:ea typeface="+mn-ea"/>
          <a:cs typeface="+mn-cs"/>
        </a:defRPr>
      </a:lvl4pPr>
      <a:lvl5pPr marL="6689202" algn="l" defTabSz="1672300" rtl="0" eaLnBrk="1" latinLnBrk="0" hangingPunct="1">
        <a:defRPr sz="6600" kern="1200">
          <a:solidFill>
            <a:schemeClr val="tx1"/>
          </a:solidFill>
          <a:latin typeface="+mn-lt"/>
          <a:ea typeface="+mn-ea"/>
          <a:cs typeface="+mn-cs"/>
        </a:defRPr>
      </a:lvl5pPr>
      <a:lvl6pPr marL="8361502" algn="l" defTabSz="1672300" rtl="0" eaLnBrk="1" latinLnBrk="0" hangingPunct="1">
        <a:defRPr sz="6600" kern="1200">
          <a:solidFill>
            <a:schemeClr val="tx1"/>
          </a:solidFill>
          <a:latin typeface="+mn-lt"/>
          <a:ea typeface="+mn-ea"/>
          <a:cs typeface="+mn-cs"/>
        </a:defRPr>
      </a:lvl6pPr>
      <a:lvl7pPr marL="10033803" algn="l" defTabSz="1672300" rtl="0" eaLnBrk="1" latinLnBrk="0" hangingPunct="1">
        <a:defRPr sz="6600" kern="1200">
          <a:solidFill>
            <a:schemeClr val="tx1"/>
          </a:solidFill>
          <a:latin typeface="+mn-lt"/>
          <a:ea typeface="+mn-ea"/>
          <a:cs typeface="+mn-cs"/>
        </a:defRPr>
      </a:lvl7pPr>
      <a:lvl8pPr marL="11706103" algn="l" defTabSz="1672300" rtl="0" eaLnBrk="1" latinLnBrk="0" hangingPunct="1">
        <a:defRPr sz="6600" kern="1200">
          <a:solidFill>
            <a:schemeClr val="tx1"/>
          </a:solidFill>
          <a:latin typeface="+mn-lt"/>
          <a:ea typeface="+mn-ea"/>
          <a:cs typeface="+mn-cs"/>
        </a:defRPr>
      </a:lvl8pPr>
      <a:lvl9pPr marL="13378404" algn="l" defTabSz="1672300" rtl="0" eaLnBrk="1" latinLnBrk="0" hangingPunct="1">
        <a:defRPr sz="6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slide" Target="slide7.xml"/><Relationship Id="rId3" Type="http://schemas.openxmlformats.org/officeDocument/2006/relationships/image" Target="../media/image1.tiff"/><Relationship Id="rId21" Type="http://schemas.openxmlformats.org/officeDocument/2006/relationships/slide" Target="slide2.xml"/><Relationship Id="rId7" Type="http://schemas.microsoft.com/office/2007/relationships/hdphoto" Target="../media/hdphoto2.wdp"/><Relationship Id="rId12" Type="http://schemas.openxmlformats.org/officeDocument/2006/relationships/image" Target="../media/image7.tiff"/><Relationship Id="rId17" Type="http://schemas.openxmlformats.org/officeDocument/2006/relationships/image" Target="../media/image12.png"/><Relationship Id="rId25" Type="http://schemas.openxmlformats.org/officeDocument/2006/relationships/slide" Target="slide6.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6.tiff"/><Relationship Id="rId24" Type="http://schemas.openxmlformats.org/officeDocument/2006/relationships/slide" Target="slide5.xml"/><Relationship Id="rId5" Type="http://schemas.microsoft.com/office/2007/relationships/hdphoto" Target="../media/hdphoto1.wdp"/><Relationship Id="rId15" Type="http://schemas.openxmlformats.org/officeDocument/2006/relationships/image" Target="../media/image10.png"/><Relationship Id="rId23" Type="http://schemas.openxmlformats.org/officeDocument/2006/relationships/slide" Target="slide4.xml"/><Relationship Id="rId28" Type="http://schemas.openxmlformats.org/officeDocument/2006/relationships/image" Target="../media/image17.emf"/><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9.png"/><Relationship Id="rId22" Type="http://schemas.openxmlformats.org/officeDocument/2006/relationships/slide" Target="slide3.xml"/><Relationship Id="rId27"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image" Target="../media/image9.png"/><Relationship Id="rId2" Type="http://schemas.openxmlformats.org/officeDocument/2006/relationships/image" Target="../media/image1.tiff"/><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6.tiff"/><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7.tiff"/></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tiff"/><Relationship Id="rId7" Type="http://schemas.openxmlformats.org/officeDocument/2006/relationships/image" Target="../media/image24.svg"/><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34.emf"/></Relationships>
</file>

<file path=ppt/slides/_rels/slide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 name="Rectangle 4"/>
          <p:cNvSpPr>
            <a:spLocks noChangeArrowheads="1"/>
          </p:cNvSpPr>
          <p:nvPr/>
        </p:nvSpPr>
        <p:spPr bwMode="auto">
          <a:xfrm>
            <a:off x="28264984" y="16362165"/>
            <a:ext cx="8728455" cy="4325116"/>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4"/>
          <p:cNvSpPr>
            <a:spLocks noChangeArrowheads="1"/>
          </p:cNvSpPr>
          <p:nvPr/>
        </p:nvSpPr>
        <p:spPr bwMode="auto">
          <a:xfrm>
            <a:off x="28260320" y="3602322"/>
            <a:ext cx="8728455" cy="12701902"/>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17" name="Rectangle 4"/>
          <p:cNvSpPr>
            <a:spLocks noChangeArrowheads="1"/>
          </p:cNvSpPr>
          <p:nvPr/>
        </p:nvSpPr>
        <p:spPr bwMode="auto">
          <a:xfrm>
            <a:off x="448941" y="12042930"/>
            <a:ext cx="8728455" cy="8634641"/>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3" name="Rectangle 4"/>
          <p:cNvSpPr>
            <a:spLocks noChangeArrowheads="1"/>
          </p:cNvSpPr>
          <p:nvPr/>
        </p:nvSpPr>
        <p:spPr bwMode="auto">
          <a:xfrm>
            <a:off x="19057752" y="3602321"/>
            <a:ext cx="8728455" cy="17075251"/>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4"/>
          <p:cNvSpPr>
            <a:spLocks noChangeArrowheads="1"/>
          </p:cNvSpPr>
          <p:nvPr/>
        </p:nvSpPr>
        <p:spPr bwMode="auto">
          <a:xfrm>
            <a:off x="9697308" y="3602321"/>
            <a:ext cx="8728455" cy="17075251"/>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4"/>
          <p:cNvSpPr>
            <a:spLocks noChangeArrowheads="1"/>
          </p:cNvSpPr>
          <p:nvPr/>
        </p:nvSpPr>
        <p:spPr bwMode="auto">
          <a:xfrm>
            <a:off x="448940" y="3602322"/>
            <a:ext cx="8728455" cy="8437276"/>
          </a:xfrm>
          <a:prstGeom prst="rect">
            <a:avLst/>
          </a:prstGeom>
          <a:solidFill>
            <a:schemeClr val="bg1">
              <a:alpha val="81960"/>
            </a:schemeClr>
          </a:solidFill>
          <a:ln w="9525">
            <a:solidFill>
              <a:schemeClr val="tx1"/>
            </a:solid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1" name="Text Box 142"/>
          <p:cNvSpPr txBox="1">
            <a:spLocks noChangeArrowheads="1"/>
          </p:cNvSpPr>
          <p:nvPr/>
        </p:nvSpPr>
        <p:spPr bwMode="auto">
          <a:xfrm>
            <a:off x="11708393"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r>
              <a:rPr lang="en-US" sz="6000" dirty="0">
                <a:latin typeface="Open Sans" panose="020B0606030504020204" pitchFamily="34" charset="0"/>
                <a:ea typeface="Open Sans" panose="020B0606030504020204" pitchFamily="34" charset="0"/>
                <a:cs typeface="Open Sans" panose="020B0606030504020204" pitchFamily="34" charset="0"/>
              </a:rPr>
              <a:t>`</a:t>
            </a:r>
          </a:p>
        </p:txBody>
      </p:sp>
      <p:sp>
        <p:nvSpPr>
          <p:cNvPr id="3" name="TextBox 2"/>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44" name="TextBox 43"/>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71" name="Rectangle 70">
            <a:extLst>
              <a:ext uri="{FF2B5EF4-FFF2-40B4-BE49-F238E27FC236}">
                <a16:creationId xmlns:a16="http://schemas.microsoft.com/office/drawing/2014/main" id="{CD0D76F8-10ED-C645-BDB5-3B32AC15B2DC}"/>
              </a:ext>
            </a:extLst>
          </p:cNvPr>
          <p:cNvSpPr/>
          <p:nvPr/>
        </p:nvSpPr>
        <p:spPr>
          <a:xfrm>
            <a:off x="6276208" y="13190901"/>
            <a:ext cx="3803983" cy="1944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D7025B-4329-224C-8BC1-F8A8230622FE}"/>
              </a:ext>
            </a:extLst>
          </p:cNvPr>
          <p:cNvSpPr/>
          <p:nvPr/>
        </p:nvSpPr>
        <p:spPr>
          <a:xfrm>
            <a:off x="1052364" y="13272017"/>
            <a:ext cx="5134042" cy="2194560"/>
          </a:xfrm>
          <a:prstGeom prst="rect">
            <a:avLst/>
          </a:prstGeom>
          <a:solidFill>
            <a:schemeClr val="bg1"/>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37911918-C055-AD44-A00B-188E2F9E7CA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54552" y="15006968"/>
            <a:ext cx="1605269" cy="417532"/>
          </a:xfrm>
          <a:prstGeom prst="rect">
            <a:avLst/>
          </a:prstGeom>
        </p:spPr>
      </p:pic>
      <p:pic>
        <p:nvPicPr>
          <p:cNvPr id="83" name="Picture 82"/>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20000"/>
                    </a14:imgEffect>
                  </a14:imgLayer>
                </a14:imgProps>
              </a:ext>
            </a:extLst>
          </a:blip>
          <a:stretch>
            <a:fillRect/>
          </a:stretch>
        </p:blipFill>
        <p:spPr>
          <a:xfrm>
            <a:off x="6822482" y="13253162"/>
            <a:ext cx="1545386" cy="1051560"/>
          </a:xfrm>
          <a:prstGeom prst="rect">
            <a:avLst/>
          </a:prstGeom>
          <a:noFill/>
          <a:ln w="19050">
            <a:solidFill>
              <a:srgbClr val="D95F04"/>
            </a:solidFill>
          </a:ln>
        </p:spPr>
      </p:pic>
      <p:pic>
        <p:nvPicPr>
          <p:cNvPr id="84" name="Picture 83"/>
          <p:cNvPicPr>
            <a:picLocks noChangeAspect="1"/>
          </p:cNvPicPr>
          <p:nvPr/>
        </p:nvPicPr>
        <p:blipFill>
          <a:blip r:embed="rId6">
            <a:alphaModFix/>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6823962" y="14495435"/>
            <a:ext cx="1545386" cy="1051560"/>
          </a:xfrm>
          <a:prstGeom prst="rect">
            <a:avLst/>
          </a:prstGeom>
          <a:noFill/>
          <a:ln w="19050">
            <a:solidFill>
              <a:srgbClr val="7570B3"/>
            </a:solidFill>
          </a:ln>
        </p:spPr>
      </p:pic>
      <p:sp>
        <p:nvSpPr>
          <p:cNvPr id="85" name="Rectangle 84"/>
          <p:cNvSpPr/>
          <p:nvPr/>
        </p:nvSpPr>
        <p:spPr>
          <a:xfrm>
            <a:off x="6772214" y="13936357"/>
            <a:ext cx="833883" cy="369332"/>
          </a:xfrm>
          <a:prstGeom prst="rect">
            <a:avLst/>
          </a:prstGeom>
        </p:spPr>
        <p:txBody>
          <a:bodyPr wrap="none">
            <a:spAutoFit/>
          </a:bodyPr>
          <a:lstStyle/>
          <a:p>
            <a:pPr algn="r"/>
            <a:r>
              <a:rPr lang="en-US" sz="1800" dirty="0">
                <a:ln w="10160">
                  <a:noFill/>
                  <a:prstDash val="solid"/>
                </a:ln>
                <a:solidFill>
                  <a:schemeClr val="bg1"/>
                </a:solidFill>
                <a:latin typeface="Open Sans" panose="020B0606030504020204" pitchFamily="34" charset="0"/>
                <a:ea typeface="Open Sans" panose="020B0606030504020204" pitchFamily="34" charset="0"/>
                <a:cs typeface="Open Sans" panose="020B0606030504020204" pitchFamily="34" charset="0"/>
              </a:rPr>
              <a:t>NHBE</a:t>
            </a:r>
          </a:p>
        </p:txBody>
      </p:sp>
      <p:pic>
        <p:nvPicPr>
          <p:cNvPr id="86" name="Picture 85">
            <a:extLst>
              <a:ext uri="{FF2B5EF4-FFF2-40B4-BE49-F238E27FC236}">
                <a16:creationId xmlns:a16="http://schemas.microsoft.com/office/drawing/2014/main" id="{A58562D5-666B-6646-8904-7B50A75951BF}"/>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a:stretch/>
        </p:blipFill>
        <p:spPr>
          <a:xfrm>
            <a:off x="1269814" y="13425682"/>
            <a:ext cx="1967133" cy="1823012"/>
          </a:xfrm>
          <a:prstGeom prst="rect">
            <a:avLst/>
          </a:prstGeom>
        </p:spPr>
      </p:pic>
      <p:sp>
        <p:nvSpPr>
          <p:cNvPr id="87" name="Rectangle 86">
            <a:extLst>
              <a:ext uri="{FF2B5EF4-FFF2-40B4-BE49-F238E27FC236}">
                <a16:creationId xmlns:a16="http://schemas.microsoft.com/office/drawing/2014/main" id="{7027E710-7A99-574A-9C84-CDE81BA3A66D}"/>
              </a:ext>
            </a:extLst>
          </p:cNvPr>
          <p:cNvSpPr/>
          <p:nvPr/>
        </p:nvSpPr>
        <p:spPr>
          <a:xfrm>
            <a:off x="3242727" y="14133303"/>
            <a:ext cx="182880" cy="182880"/>
          </a:xfrm>
          <a:prstGeom prst="rect">
            <a:avLst/>
          </a:prstGeom>
          <a:solidFill>
            <a:srgbClr val="7CAE7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88" name="Rectangle 87">
            <a:extLst>
              <a:ext uri="{FF2B5EF4-FFF2-40B4-BE49-F238E27FC236}">
                <a16:creationId xmlns:a16="http://schemas.microsoft.com/office/drawing/2014/main" id="{400A9AD0-9FB9-A543-A740-5B30E792BD13}"/>
              </a:ext>
            </a:extLst>
          </p:cNvPr>
          <p:cNvSpPr/>
          <p:nvPr/>
        </p:nvSpPr>
        <p:spPr>
          <a:xfrm>
            <a:off x="3246923" y="14462770"/>
            <a:ext cx="182880" cy="182880"/>
          </a:xfrm>
          <a:prstGeom prst="rect">
            <a:avLst/>
          </a:prstGeom>
          <a:solidFill>
            <a:srgbClr val="9C31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88">
            <a:extLst>
              <a:ext uri="{FF2B5EF4-FFF2-40B4-BE49-F238E27FC236}">
                <a16:creationId xmlns:a16="http://schemas.microsoft.com/office/drawing/2014/main" id="{348DE67E-17F7-AC48-98E0-A28DE6269B4F}"/>
              </a:ext>
            </a:extLst>
          </p:cNvPr>
          <p:cNvSpPr/>
          <p:nvPr/>
        </p:nvSpPr>
        <p:spPr>
          <a:xfrm>
            <a:off x="3246923" y="13821906"/>
            <a:ext cx="182880" cy="182880"/>
          </a:xfrm>
          <a:prstGeom prst="rect">
            <a:avLst/>
          </a:prstGeom>
          <a:solidFill>
            <a:srgbClr val="264B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a:extLst>
              <a:ext uri="{FF2B5EF4-FFF2-40B4-BE49-F238E27FC236}">
                <a16:creationId xmlns:a16="http://schemas.microsoft.com/office/drawing/2014/main" id="{2B1D73F3-5A38-014C-9621-82AC0CE620BA}"/>
              </a:ext>
            </a:extLst>
          </p:cNvPr>
          <p:cNvSpPr txBox="1"/>
          <p:nvPr/>
        </p:nvSpPr>
        <p:spPr>
          <a:xfrm>
            <a:off x="3310511" y="13774614"/>
            <a:ext cx="2674190" cy="276999"/>
          </a:xfrm>
          <a:prstGeom prst="rect">
            <a:avLst/>
          </a:prstGeom>
          <a:noFill/>
        </p:spPr>
        <p:txBody>
          <a:bodyPr wrap="square" rtlCol="0">
            <a:spAutoFit/>
          </a:bodyPr>
          <a:lstStyle/>
          <a:p>
            <a:pPr algn="r"/>
            <a:r>
              <a:rPr lang="en-US" sz="1200" dirty="0">
                <a:latin typeface="Open Sans" panose="020B0606030504020204" pitchFamily="34" charset="0"/>
                <a:ea typeface="Open Sans" panose="020B0606030504020204" pitchFamily="34" charset="0"/>
                <a:cs typeface="Open Sans" panose="020B0606030504020204" pitchFamily="34" charset="0"/>
              </a:rPr>
              <a:t>Bronchial/Tracheal Epithelial Cells</a:t>
            </a:r>
          </a:p>
        </p:txBody>
      </p:sp>
      <p:sp>
        <p:nvSpPr>
          <p:cNvPr id="91" name="TextBox 90">
            <a:extLst>
              <a:ext uri="{FF2B5EF4-FFF2-40B4-BE49-F238E27FC236}">
                <a16:creationId xmlns:a16="http://schemas.microsoft.com/office/drawing/2014/main" id="{2A3FB8B6-2458-294A-9334-C6929DA77524}"/>
              </a:ext>
            </a:extLst>
          </p:cNvPr>
          <p:cNvSpPr txBox="1"/>
          <p:nvPr/>
        </p:nvSpPr>
        <p:spPr>
          <a:xfrm>
            <a:off x="3459676" y="14088460"/>
            <a:ext cx="2545148" cy="276999"/>
          </a:xfrm>
          <a:prstGeom prst="rect">
            <a:avLst/>
          </a:prstGeom>
          <a:noFill/>
        </p:spPr>
        <p:txBody>
          <a:bodyPr wrap="squar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Lung Small Airway Epithelial Cells</a:t>
            </a:r>
          </a:p>
        </p:txBody>
      </p:sp>
      <p:sp>
        <p:nvSpPr>
          <p:cNvPr id="92" name="TextBox 91">
            <a:extLst>
              <a:ext uri="{FF2B5EF4-FFF2-40B4-BE49-F238E27FC236}">
                <a16:creationId xmlns:a16="http://schemas.microsoft.com/office/drawing/2014/main" id="{6F6EDAE9-E4FC-0240-93A6-317A99845CD1}"/>
              </a:ext>
            </a:extLst>
          </p:cNvPr>
          <p:cNvSpPr txBox="1"/>
          <p:nvPr/>
        </p:nvSpPr>
        <p:spPr>
          <a:xfrm>
            <a:off x="3463979" y="14400153"/>
            <a:ext cx="2506155" cy="461665"/>
          </a:xfrm>
          <a:prstGeom prst="rect">
            <a:avLst/>
          </a:prstGeom>
          <a:noFill/>
        </p:spPr>
        <p:txBody>
          <a:bodyPr wrap="squar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Lobar Bronchial Epithelial Cells </a:t>
            </a:r>
          </a:p>
          <a:p>
            <a:r>
              <a:rPr lang="en-US" sz="1200" dirty="0">
                <a:latin typeface="Open Sans" panose="020B0606030504020204" pitchFamily="34" charset="0"/>
                <a:ea typeface="Open Sans" panose="020B0606030504020204" pitchFamily="34" charset="0"/>
                <a:cs typeface="Open Sans" panose="020B0606030504020204" pitchFamily="34" charset="0"/>
              </a:rPr>
              <a:t>   (Large Airway)</a:t>
            </a:r>
          </a:p>
        </p:txBody>
      </p:sp>
      <p:pic>
        <p:nvPicPr>
          <p:cNvPr id="93" name="Picture 92">
            <a:extLst>
              <a:ext uri="{FF2B5EF4-FFF2-40B4-BE49-F238E27FC236}">
                <a16:creationId xmlns:a16="http://schemas.microsoft.com/office/drawing/2014/main" id="{2F95F940-479C-0C43-BA9E-0199941745E4}"/>
              </a:ext>
            </a:extLst>
          </p:cNvPr>
          <p:cNvPicPr>
            <a:picLocks noChangeAspect="1"/>
          </p:cNvPicPr>
          <p:nvPr/>
        </p:nvPicPr>
        <p:blipFill>
          <a:blip r:embed="rId10"/>
          <a:stretch>
            <a:fillRect/>
          </a:stretch>
        </p:blipFill>
        <p:spPr>
          <a:xfrm>
            <a:off x="652187" y="16028702"/>
            <a:ext cx="4343867" cy="2065334"/>
          </a:xfrm>
          <a:prstGeom prst="rect">
            <a:avLst/>
          </a:prstGeom>
          <a:ln w="22225">
            <a:noFill/>
          </a:ln>
        </p:spPr>
      </p:pic>
      <p:sp>
        <p:nvSpPr>
          <p:cNvPr id="94" name="Rectangle 93">
            <a:extLst>
              <a:ext uri="{FF2B5EF4-FFF2-40B4-BE49-F238E27FC236}">
                <a16:creationId xmlns:a16="http://schemas.microsoft.com/office/drawing/2014/main" id="{DB1D8420-937A-F643-BCAB-B2DFD3AF6000}"/>
              </a:ext>
            </a:extLst>
          </p:cNvPr>
          <p:cNvSpPr/>
          <p:nvPr/>
        </p:nvSpPr>
        <p:spPr>
          <a:xfrm>
            <a:off x="700865" y="16064590"/>
            <a:ext cx="225692" cy="239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6789780" y="15174331"/>
            <a:ext cx="747320" cy="369332"/>
          </a:xfrm>
          <a:prstGeom prst="rect">
            <a:avLst/>
          </a:prstGeom>
        </p:spPr>
        <p:txBody>
          <a:bodyPr wrap="none">
            <a:spAutoFit/>
          </a:bodyPr>
          <a:lstStyle/>
          <a:p>
            <a:pPr algn="r"/>
            <a:r>
              <a:rPr lang="en-US" sz="1800" dirty="0">
                <a:solidFill>
                  <a:schemeClr val="bg1"/>
                </a:solidFill>
                <a:latin typeface="Open Sans" panose="020B0606030504020204" pitchFamily="34" charset="0"/>
                <a:ea typeface="Open Sans" panose="020B0606030504020204" pitchFamily="34" charset="0"/>
                <a:cs typeface="Open Sans" panose="020B0606030504020204" pitchFamily="34" charset="0"/>
              </a:rPr>
              <a:t>SAEC</a:t>
            </a:r>
          </a:p>
        </p:txBody>
      </p:sp>
      <p:cxnSp>
        <p:nvCxnSpPr>
          <p:cNvPr id="96" name="Straight Arrow Connector 95">
            <a:extLst>
              <a:ext uri="{FF2B5EF4-FFF2-40B4-BE49-F238E27FC236}">
                <a16:creationId xmlns:a16="http://schemas.microsoft.com/office/drawing/2014/main" id="{232090D1-635D-E94B-BD25-3E9371327131}"/>
              </a:ext>
            </a:extLst>
          </p:cNvPr>
          <p:cNvCxnSpPr>
            <a:cxnSpLocks/>
            <a:stCxn id="90" idx="3"/>
            <a:endCxn id="83" idx="1"/>
          </p:cNvCxnSpPr>
          <p:nvPr/>
        </p:nvCxnSpPr>
        <p:spPr>
          <a:xfrm flipV="1">
            <a:off x="5984701" y="13778942"/>
            <a:ext cx="837781" cy="1341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E023EEA-D651-474F-B2B4-5DF163C168FF}"/>
              </a:ext>
            </a:extLst>
          </p:cNvPr>
          <p:cNvCxnSpPr>
            <a:cxnSpLocks/>
            <a:stCxn id="91" idx="3"/>
            <a:endCxn id="84" idx="1"/>
          </p:cNvCxnSpPr>
          <p:nvPr/>
        </p:nvCxnSpPr>
        <p:spPr>
          <a:xfrm>
            <a:off x="6004824" y="14226960"/>
            <a:ext cx="819138" cy="7942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D2FC288-1A03-354F-A3B1-088E3B386A91}"/>
              </a:ext>
            </a:extLst>
          </p:cNvPr>
          <p:cNvPicPr>
            <a:picLocks noChangeAspect="1"/>
          </p:cNvPicPr>
          <p:nvPr/>
        </p:nvPicPr>
        <p:blipFill>
          <a:blip r:embed="rId11"/>
          <a:stretch>
            <a:fillRect/>
          </a:stretch>
        </p:blipFill>
        <p:spPr>
          <a:xfrm>
            <a:off x="3991531" y="17737524"/>
            <a:ext cx="5095698" cy="776069"/>
          </a:xfrm>
          <a:prstGeom prst="rect">
            <a:avLst/>
          </a:prstGeom>
        </p:spPr>
      </p:pic>
      <p:pic>
        <p:nvPicPr>
          <p:cNvPr id="105" name="Picture 104">
            <a:extLst>
              <a:ext uri="{FF2B5EF4-FFF2-40B4-BE49-F238E27FC236}">
                <a16:creationId xmlns:a16="http://schemas.microsoft.com/office/drawing/2014/main" id="{9FD0C514-0432-0E4C-BCDD-BF5F5067BF30}"/>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4137590" y="18581789"/>
            <a:ext cx="3284738" cy="1316551"/>
          </a:xfrm>
          <a:prstGeom prst="rect">
            <a:avLst/>
          </a:prstGeom>
        </p:spPr>
      </p:pic>
      <p:pic>
        <p:nvPicPr>
          <p:cNvPr id="114" name="Picture 113">
            <a:extLst>
              <a:ext uri="{FF2B5EF4-FFF2-40B4-BE49-F238E27FC236}">
                <a16:creationId xmlns:a16="http://schemas.microsoft.com/office/drawing/2014/main" id="{74F27E53-717D-284B-A29D-4CBA938B02D6}"/>
              </a:ext>
            </a:extLst>
          </p:cNvPr>
          <p:cNvPicPr>
            <a:picLocks noChangeAspect="1"/>
          </p:cNvPicPr>
          <p:nvPr/>
        </p:nvPicPr>
        <p:blipFill>
          <a:blip r:embed="rId13"/>
          <a:stretch>
            <a:fillRect/>
          </a:stretch>
        </p:blipFill>
        <p:spPr>
          <a:xfrm>
            <a:off x="6509625" y="18636902"/>
            <a:ext cx="1449659" cy="914400"/>
          </a:xfrm>
          <a:prstGeom prst="rect">
            <a:avLst/>
          </a:prstGeom>
        </p:spPr>
      </p:pic>
      <p:pic>
        <p:nvPicPr>
          <p:cNvPr id="115" name="Picture 114">
            <a:extLst>
              <a:ext uri="{FF2B5EF4-FFF2-40B4-BE49-F238E27FC236}">
                <a16:creationId xmlns:a16="http://schemas.microsoft.com/office/drawing/2014/main" id="{37C6B4F1-DA72-134F-9E71-15AD86EE6E69}"/>
              </a:ext>
            </a:extLst>
          </p:cNvPr>
          <p:cNvPicPr>
            <a:picLocks noChangeAspect="1"/>
          </p:cNvPicPr>
          <p:nvPr/>
        </p:nvPicPr>
        <p:blipFill>
          <a:blip r:embed="rId14"/>
          <a:stretch>
            <a:fillRect/>
          </a:stretch>
        </p:blipFill>
        <p:spPr>
          <a:xfrm>
            <a:off x="7564703" y="18981784"/>
            <a:ext cx="1378039" cy="914400"/>
          </a:xfrm>
          <a:prstGeom prst="rect">
            <a:avLst/>
          </a:prstGeom>
        </p:spPr>
      </p:pic>
      <p:sp>
        <p:nvSpPr>
          <p:cNvPr id="118" name="Rectangle 117">
            <a:extLst>
              <a:ext uri="{FF2B5EF4-FFF2-40B4-BE49-F238E27FC236}">
                <a16:creationId xmlns:a16="http://schemas.microsoft.com/office/drawing/2014/main" id="{2DD5111E-7BFD-B44C-B262-3328921A703F}"/>
              </a:ext>
            </a:extLst>
          </p:cNvPr>
          <p:cNvSpPr/>
          <p:nvPr/>
        </p:nvSpPr>
        <p:spPr>
          <a:xfrm>
            <a:off x="484109" y="3603985"/>
            <a:ext cx="8693287"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Abstract</a:t>
            </a:r>
            <a:endParaRPr lang="en-US" sz="2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9" name="TextBox 3"/>
          <p:cNvSpPr txBox="1">
            <a:spLocks noChangeArrowheads="1"/>
          </p:cNvSpPr>
          <p:nvPr/>
        </p:nvSpPr>
        <p:spPr bwMode="auto">
          <a:xfrm>
            <a:off x="296539" y="4464637"/>
            <a:ext cx="8728458" cy="8134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374593" tIns="187297" rIns="374593" bIns="187297">
            <a:spAutoFit/>
          </a:bodyPr>
          <a:lstStyle>
            <a:lvl1pPr eaLnBrk="0" hangingPunct="0">
              <a:defRPr sz="300">
                <a:solidFill>
                  <a:schemeClr val="tx1"/>
                </a:solidFill>
                <a:latin typeface="Arial" charset="0"/>
                <a:ea typeface="ＭＳ Ｐゴシック" charset="0"/>
                <a:cs typeface="ＭＳ Ｐゴシック" charset="0"/>
              </a:defRPr>
            </a:lvl1pPr>
            <a:lvl2pPr marL="742950" indent="-285750" eaLnBrk="0" hangingPunct="0">
              <a:defRPr sz="300">
                <a:solidFill>
                  <a:schemeClr val="tx1"/>
                </a:solidFill>
                <a:latin typeface="Arial" charset="0"/>
                <a:ea typeface="ＭＳ Ｐゴシック" charset="0"/>
              </a:defRPr>
            </a:lvl2pPr>
            <a:lvl3pPr marL="1143000" indent="-228600" eaLnBrk="0" hangingPunct="0">
              <a:defRPr sz="300">
                <a:solidFill>
                  <a:schemeClr val="tx1"/>
                </a:solidFill>
                <a:latin typeface="Arial" charset="0"/>
                <a:ea typeface="ＭＳ Ｐゴシック" charset="0"/>
              </a:defRPr>
            </a:lvl3pPr>
            <a:lvl4pPr marL="1600200" indent="-228600" eaLnBrk="0" hangingPunct="0">
              <a:defRPr sz="300">
                <a:solidFill>
                  <a:schemeClr val="tx1"/>
                </a:solidFill>
                <a:latin typeface="Arial" charset="0"/>
                <a:ea typeface="ＭＳ Ｐゴシック" charset="0"/>
              </a:defRPr>
            </a:lvl4pPr>
            <a:lvl5pPr marL="2057400" indent="-228600" eaLnBrk="0" hangingPunct="0">
              <a:defRPr sz="300">
                <a:solidFill>
                  <a:schemeClr val="tx1"/>
                </a:solidFill>
                <a:latin typeface="Arial" charset="0"/>
                <a:ea typeface="ＭＳ Ｐゴシック" charset="0"/>
              </a:defRPr>
            </a:lvl5pPr>
            <a:lvl6pPr marL="2514600" indent="-228600" eaLnBrk="0" fontAlgn="base" hangingPunct="0">
              <a:spcBef>
                <a:spcPct val="0"/>
              </a:spcBef>
              <a:spcAft>
                <a:spcPct val="0"/>
              </a:spcAft>
              <a:defRPr sz="300">
                <a:solidFill>
                  <a:schemeClr val="tx1"/>
                </a:solidFill>
                <a:latin typeface="Arial" charset="0"/>
                <a:ea typeface="ＭＳ Ｐゴシック" charset="0"/>
              </a:defRPr>
            </a:lvl6pPr>
            <a:lvl7pPr marL="2971800" indent="-228600" eaLnBrk="0" fontAlgn="base" hangingPunct="0">
              <a:spcBef>
                <a:spcPct val="0"/>
              </a:spcBef>
              <a:spcAft>
                <a:spcPct val="0"/>
              </a:spcAft>
              <a:defRPr sz="300">
                <a:solidFill>
                  <a:schemeClr val="tx1"/>
                </a:solidFill>
                <a:latin typeface="Arial" charset="0"/>
                <a:ea typeface="ＭＳ Ｐゴシック" charset="0"/>
              </a:defRPr>
            </a:lvl7pPr>
            <a:lvl8pPr marL="3429000" indent="-228600" eaLnBrk="0" fontAlgn="base" hangingPunct="0">
              <a:spcBef>
                <a:spcPct val="0"/>
              </a:spcBef>
              <a:spcAft>
                <a:spcPct val="0"/>
              </a:spcAft>
              <a:defRPr sz="300">
                <a:solidFill>
                  <a:schemeClr val="tx1"/>
                </a:solidFill>
                <a:latin typeface="Arial" charset="0"/>
                <a:ea typeface="ＭＳ Ｐゴシック" charset="0"/>
              </a:defRPr>
            </a:lvl8pPr>
            <a:lvl9pPr marL="3886200" indent="-228600" eaLnBrk="0" fontAlgn="base" hangingPunct="0">
              <a:spcBef>
                <a:spcPct val="0"/>
              </a:spcBef>
              <a:spcAft>
                <a:spcPct val="0"/>
              </a:spcAft>
              <a:defRPr sz="300">
                <a:solidFill>
                  <a:schemeClr val="tx1"/>
                </a:solidFill>
                <a:latin typeface="Arial" charset="0"/>
                <a:ea typeface="ＭＳ Ｐゴシック" charset="0"/>
              </a:defRPr>
            </a:lvl9pPr>
          </a:lstStyle>
          <a:p>
            <a:pPr marL="457200" lvl="0" indent="-457200">
              <a:buFont typeface="Wingdings" pitchFamily="2" charset="2"/>
              <a:buChar char="Ø"/>
            </a:pP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Genome-wide association studies (GWAS) for chronic obstructive pulmonary disease (COPD) has identified many genetic variants associated with disease risk</a:t>
            </a:r>
          </a:p>
          <a:p>
            <a:pPr marL="514350" lvl="0" indent="-514350">
              <a:buFont typeface="Wingdings" pitchFamily="2" charset="2"/>
              <a:buChar char="Ø"/>
            </a:pP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We sought to functionally annotate COPD GWAS loci using chromatin accessibility profiling of small airway and bronchial epithelial cells from healthy human lungs</a:t>
            </a:r>
          </a:p>
          <a:p>
            <a:pPr marL="514350" lvl="0" indent="-514350">
              <a:buFont typeface="Wingdings" pitchFamily="2" charset="2"/>
              <a:buChar char="Ø"/>
            </a:pP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We compared ATAC-</a:t>
            </a:r>
            <a:r>
              <a:rPr lang="en-US" sz="2800" dirty="0" err="1">
                <a:solidFill>
                  <a:srgbClr val="222222"/>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 methods in a bronchial epithelial cell line</a:t>
            </a:r>
          </a:p>
          <a:p>
            <a:pPr marL="514350" lvl="0" indent="-514350">
              <a:buFont typeface="Wingdings" pitchFamily="2" charset="2"/>
              <a:buChar char="Ø"/>
            </a:pP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We then evaluated the enrichment of COPD GWAS variants in accessible chromatin in primary cells</a:t>
            </a:r>
          </a:p>
          <a:p>
            <a:pPr marL="514350" lvl="0" indent="-514350">
              <a:buFont typeface="Wingdings" pitchFamily="2" charset="2"/>
              <a:buChar char="Ø"/>
            </a:pPr>
            <a:r>
              <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rPr>
              <a:t>Further, we profiled differences in chromatin accessibility between cell types and evaluated transcription factor (TF) </a:t>
            </a:r>
            <a:r>
              <a:rPr lang="en-US" sz="2800" dirty="0" err="1">
                <a:solidFill>
                  <a:srgbClr val="222222"/>
                </a:solidFill>
                <a:latin typeface="Open Sans" panose="020B0606030504020204" pitchFamily="34" charset="0"/>
                <a:ea typeface="Open Sans" panose="020B0606030504020204" pitchFamily="34" charset="0"/>
                <a:cs typeface="Open Sans" panose="020B0606030504020204" pitchFamily="34" charset="0"/>
              </a:rPr>
              <a:t>footprinting</a:t>
            </a:r>
            <a:endParaRPr lang="en-US" sz="28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pPr marL="514350" lvl="0" indent="-514350">
              <a:buFont typeface="Wingdings" pitchFamily="2" charset="2"/>
              <a:buChar char="Ø"/>
            </a:pP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120" name="Rectangle 119">
            <a:extLst>
              <a:ext uri="{FF2B5EF4-FFF2-40B4-BE49-F238E27FC236}">
                <a16:creationId xmlns:a16="http://schemas.microsoft.com/office/drawing/2014/main" id="{2DD5111E-7BFD-B44C-B262-3328921A703F}"/>
              </a:ext>
            </a:extLst>
          </p:cNvPr>
          <p:cNvSpPr/>
          <p:nvPr/>
        </p:nvSpPr>
        <p:spPr>
          <a:xfrm>
            <a:off x="470787" y="12059181"/>
            <a:ext cx="8693287"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Methods</a:t>
            </a:r>
          </a:p>
        </p:txBody>
      </p:sp>
      <p:sp>
        <p:nvSpPr>
          <p:cNvPr id="121" name="Rectangle 120">
            <a:extLst>
              <a:ext uri="{FF2B5EF4-FFF2-40B4-BE49-F238E27FC236}">
                <a16:creationId xmlns:a16="http://schemas.microsoft.com/office/drawing/2014/main" id="{2DD5111E-7BFD-B44C-B262-3328921A703F}"/>
              </a:ext>
            </a:extLst>
          </p:cNvPr>
          <p:cNvSpPr/>
          <p:nvPr/>
        </p:nvSpPr>
        <p:spPr>
          <a:xfrm>
            <a:off x="9718644" y="3609944"/>
            <a:ext cx="8693287"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Results I</a:t>
            </a:r>
          </a:p>
        </p:txBody>
      </p:sp>
      <p:pic>
        <p:nvPicPr>
          <p:cNvPr id="8" name="Picture 7"/>
          <p:cNvPicPr>
            <a:picLocks noChangeAspect="1"/>
          </p:cNvPicPr>
          <p:nvPr/>
        </p:nvPicPr>
        <p:blipFill>
          <a:blip r:embed="rId15"/>
          <a:stretch>
            <a:fillRect/>
          </a:stretch>
        </p:blipFill>
        <p:spPr>
          <a:xfrm>
            <a:off x="9713002" y="6220816"/>
            <a:ext cx="8686800" cy="5416801"/>
          </a:xfrm>
          <a:prstGeom prst="rect">
            <a:avLst/>
          </a:prstGeom>
        </p:spPr>
      </p:pic>
      <p:sp>
        <p:nvSpPr>
          <p:cNvPr id="122" name="Rectangle 121"/>
          <p:cNvSpPr/>
          <p:nvPr/>
        </p:nvSpPr>
        <p:spPr>
          <a:xfrm>
            <a:off x="9713002" y="4588145"/>
            <a:ext cx="8686800" cy="954107"/>
          </a:xfrm>
          <a:prstGeom prst="rect">
            <a:avLst/>
          </a:prstGeom>
          <a:noFill/>
          <a:ln>
            <a:noFill/>
          </a:ln>
        </p:spPr>
        <p:txBody>
          <a:bodyPr wrap="square">
            <a:spAutoFit/>
          </a:bodyP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Omni-ATAC-</a:t>
            </a:r>
            <a:r>
              <a:rPr lang="en-US" sz="2800" dirty="0" err="1">
                <a:latin typeface="Open Sans" panose="020B0606030504020204" pitchFamily="34" charset="0"/>
                <a:ea typeface="Open Sans" panose="020B0606030504020204" pitchFamily="34" charset="0"/>
                <a:cs typeface="Open Sans" panose="020B0606030504020204" pitchFamily="34" charset="0"/>
              </a:rPr>
              <a:t>seq</a:t>
            </a:r>
            <a:r>
              <a:rPr lang="en-US" sz="2800" dirty="0">
                <a:latin typeface="Open Sans" panose="020B0606030504020204" pitchFamily="34" charset="0"/>
                <a:ea typeface="Open Sans" panose="020B0606030504020204" pitchFamily="34" charset="0"/>
                <a:cs typeface="Open Sans" panose="020B0606030504020204" pitchFamily="34" charset="0"/>
              </a:rPr>
              <a:t> outperforms Fast-ATAC-</a:t>
            </a:r>
            <a:r>
              <a:rPr lang="en-US" sz="2800" dirty="0" err="1">
                <a:latin typeface="Open Sans" panose="020B0606030504020204" pitchFamily="34" charset="0"/>
                <a:ea typeface="Open Sans" panose="020B0606030504020204" pitchFamily="34" charset="0"/>
                <a:cs typeface="Open Sans" panose="020B0606030504020204" pitchFamily="34" charset="0"/>
              </a:rPr>
              <a:t>seq</a:t>
            </a:r>
            <a:r>
              <a:rPr lang="en-US" sz="2800" dirty="0">
                <a:latin typeface="Open Sans" panose="020B0606030504020204" pitchFamily="34" charset="0"/>
                <a:ea typeface="Open Sans" panose="020B0606030504020204" pitchFamily="34" charset="0"/>
                <a:cs typeface="Open Sans" panose="020B0606030504020204" pitchFamily="34" charset="0"/>
              </a:rPr>
              <a:t> in 16HBE human bronchial epithelial cell line</a:t>
            </a:r>
            <a:endParaRPr lang="en-US" sz="2800" dirty="0"/>
          </a:p>
        </p:txBody>
      </p:sp>
      <p:pic>
        <p:nvPicPr>
          <p:cNvPr id="9" name="Picture 8"/>
          <p:cNvPicPr>
            <a:picLocks noChangeAspect="1"/>
          </p:cNvPicPr>
          <p:nvPr/>
        </p:nvPicPr>
        <p:blipFill>
          <a:blip r:embed="rId16"/>
          <a:stretch>
            <a:fillRect/>
          </a:stretch>
        </p:blipFill>
        <p:spPr>
          <a:xfrm>
            <a:off x="9704130" y="13653544"/>
            <a:ext cx="8686800" cy="6049926"/>
          </a:xfrm>
          <a:prstGeom prst="rect">
            <a:avLst/>
          </a:prstGeom>
        </p:spPr>
      </p:pic>
      <p:sp>
        <p:nvSpPr>
          <p:cNvPr id="123" name="Rectangle 122">
            <a:extLst>
              <a:ext uri="{FF2B5EF4-FFF2-40B4-BE49-F238E27FC236}">
                <a16:creationId xmlns:a16="http://schemas.microsoft.com/office/drawing/2014/main" id="{7B3DA53F-B0E1-D645-A34F-5835C160719E}"/>
              </a:ext>
            </a:extLst>
          </p:cNvPr>
          <p:cNvSpPr/>
          <p:nvPr/>
        </p:nvSpPr>
        <p:spPr>
          <a:xfrm>
            <a:off x="9727701" y="12631425"/>
            <a:ext cx="8686800" cy="954107"/>
          </a:xfrm>
          <a:prstGeom prst="rect">
            <a:avLst/>
          </a:prstGeom>
          <a:noFill/>
        </p:spPr>
        <p:txBody>
          <a:bodyPr>
            <a:spAutoFit/>
          </a:bodyPr>
          <a:lstStyle/>
          <a:p>
            <a:pPr algn="ctr"/>
            <a:r>
              <a:rPr lang="en-US" sz="28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Omni-ATAC-</a:t>
            </a:r>
            <a:r>
              <a:rPr lang="en-US" sz="2800"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of primary lung airway epithelial cells functionally annotates COPD GWAS Loci</a:t>
            </a:r>
            <a:endParaRPr lang="en-US" sz="2800" dirty="0"/>
          </a:p>
        </p:txBody>
      </p:sp>
      <p:pic>
        <p:nvPicPr>
          <p:cNvPr id="14" name="Picture 13"/>
          <p:cNvPicPr>
            <a:picLocks noChangeAspect="1"/>
          </p:cNvPicPr>
          <p:nvPr/>
        </p:nvPicPr>
        <p:blipFill>
          <a:blip r:embed="rId17"/>
          <a:stretch>
            <a:fillRect/>
          </a:stretch>
        </p:blipFill>
        <p:spPr>
          <a:xfrm>
            <a:off x="19078534" y="5986395"/>
            <a:ext cx="8686800" cy="5885641"/>
          </a:xfrm>
          <a:prstGeom prst="rect">
            <a:avLst/>
          </a:prstGeom>
        </p:spPr>
      </p:pic>
      <p:sp>
        <p:nvSpPr>
          <p:cNvPr id="147" name="Rectangle 146">
            <a:extLst>
              <a:ext uri="{FF2B5EF4-FFF2-40B4-BE49-F238E27FC236}">
                <a16:creationId xmlns:a16="http://schemas.microsoft.com/office/drawing/2014/main" id="{B2190F6C-A1EC-4043-8493-C3EF77175012}"/>
              </a:ext>
            </a:extLst>
          </p:cNvPr>
          <p:cNvSpPr/>
          <p:nvPr/>
        </p:nvSpPr>
        <p:spPr>
          <a:xfrm>
            <a:off x="19078534" y="4565283"/>
            <a:ext cx="8686800" cy="954107"/>
          </a:xfrm>
          <a:prstGeom prst="rect">
            <a:avLst/>
          </a:prstGeom>
          <a:noFill/>
        </p:spPr>
        <p:txBody>
          <a:bodyPr>
            <a:spAutoFit/>
          </a:bodyP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Accessible chromatin in primary lung airway cells is enriched for COPD-associated variants</a:t>
            </a:r>
          </a:p>
        </p:txBody>
      </p:sp>
      <p:sp>
        <p:nvSpPr>
          <p:cNvPr id="148" name="Rectangle 147">
            <a:extLst>
              <a:ext uri="{FF2B5EF4-FFF2-40B4-BE49-F238E27FC236}">
                <a16:creationId xmlns:a16="http://schemas.microsoft.com/office/drawing/2014/main" id="{2DD5111E-7BFD-B44C-B262-3328921A703F}"/>
              </a:ext>
            </a:extLst>
          </p:cNvPr>
          <p:cNvSpPr/>
          <p:nvPr/>
        </p:nvSpPr>
        <p:spPr>
          <a:xfrm>
            <a:off x="19072605" y="3616957"/>
            <a:ext cx="8692730"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Open Sans" panose="020B0606030504020204" pitchFamily="34" charset="0"/>
                <a:ea typeface="Open Sans" panose="020B0606030504020204" pitchFamily="34" charset="0"/>
                <a:cs typeface="Open Sans" panose="020B0606030504020204" pitchFamily="34" charset="0"/>
              </a:rPr>
              <a:t>Results II</a:t>
            </a:r>
          </a:p>
        </p:txBody>
      </p:sp>
      <p:sp>
        <p:nvSpPr>
          <p:cNvPr id="159" name="Rectangle 158">
            <a:extLst>
              <a:ext uri="{FF2B5EF4-FFF2-40B4-BE49-F238E27FC236}">
                <a16:creationId xmlns:a16="http://schemas.microsoft.com/office/drawing/2014/main" id="{BBF3BAEE-09EC-D24B-91C1-FA9184A6B356}"/>
              </a:ext>
            </a:extLst>
          </p:cNvPr>
          <p:cNvSpPr/>
          <p:nvPr/>
        </p:nvSpPr>
        <p:spPr>
          <a:xfrm>
            <a:off x="19086544" y="12607926"/>
            <a:ext cx="8686800" cy="1361911"/>
          </a:xfrm>
          <a:prstGeom prst="rect">
            <a:avLst/>
          </a:prstGeom>
          <a:noFill/>
        </p:spPr>
        <p:txBody>
          <a:bodyPr wrap="square" anchor="t">
            <a:spAutoFit/>
          </a:bodyPr>
          <a:lstStyle/>
          <a:p>
            <a:pPr algn="ctr"/>
            <a:r>
              <a:rPr lang="en-US" sz="275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Genomic annotation and gene ontology analysis of accessible chromatin in primary lung epithelial cells</a:t>
            </a:r>
          </a:p>
          <a:p>
            <a:pPr algn="ctr"/>
            <a:endParaRPr lang="en-US" sz="2750" dirty="0"/>
          </a:p>
        </p:txBody>
      </p:sp>
      <p:pic>
        <p:nvPicPr>
          <p:cNvPr id="16" name="Picture 15"/>
          <p:cNvPicPr>
            <a:picLocks noChangeAspect="1"/>
          </p:cNvPicPr>
          <p:nvPr/>
        </p:nvPicPr>
        <p:blipFill>
          <a:blip r:embed="rId18"/>
          <a:stretch>
            <a:fillRect/>
          </a:stretch>
        </p:blipFill>
        <p:spPr>
          <a:xfrm>
            <a:off x="19078534" y="14146777"/>
            <a:ext cx="8686800" cy="5184446"/>
          </a:xfrm>
          <a:prstGeom prst="rect">
            <a:avLst/>
          </a:prstGeom>
        </p:spPr>
      </p:pic>
      <p:sp>
        <p:nvSpPr>
          <p:cNvPr id="160" name="Rectangle 159">
            <a:extLst>
              <a:ext uri="{FF2B5EF4-FFF2-40B4-BE49-F238E27FC236}">
                <a16:creationId xmlns:a16="http://schemas.microsoft.com/office/drawing/2014/main" id="{2DD5111E-7BFD-B44C-B262-3328921A703F}"/>
              </a:ext>
            </a:extLst>
          </p:cNvPr>
          <p:cNvSpPr/>
          <p:nvPr/>
        </p:nvSpPr>
        <p:spPr>
          <a:xfrm>
            <a:off x="28279370" y="3625905"/>
            <a:ext cx="8693287"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Results III</a:t>
            </a:r>
          </a:p>
        </p:txBody>
      </p:sp>
      <p:sp>
        <p:nvSpPr>
          <p:cNvPr id="161" name="Rectangle 160">
            <a:extLst>
              <a:ext uri="{FF2B5EF4-FFF2-40B4-BE49-F238E27FC236}">
                <a16:creationId xmlns:a16="http://schemas.microsoft.com/office/drawing/2014/main" id="{2DD5111E-7BFD-B44C-B262-3328921A703F}"/>
              </a:ext>
            </a:extLst>
          </p:cNvPr>
          <p:cNvSpPr/>
          <p:nvPr/>
        </p:nvSpPr>
        <p:spPr>
          <a:xfrm>
            <a:off x="28276437" y="16382947"/>
            <a:ext cx="8695944"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Conclusions</a:t>
            </a:r>
          </a:p>
        </p:txBody>
      </p:sp>
      <p:pic>
        <p:nvPicPr>
          <p:cNvPr id="17" name="Picture 16"/>
          <p:cNvPicPr>
            <a:picLocks noChangeAspect="1"/>
          </p:cNvPicPr>
          <p:nvPr/>
        </p:nvPicPr>
        <p:blipFill>
          <a:blip r:embed="rId19"/>
          <a:stretch>
            <a:fillRect/>
          </a:stretch>
        </p:blipFill>
        <p:spPr>
          <a:xfrm>
            <a:off x="28594651" y="5477168"/>
            <a:ext cx="8229600" cy="6479274"/>
          </a:xfrm>
          <a:prstGeom prst="rect">
            <a:avLst/>
          </a:prstGeom>
        </p:spPr>
      </p:pic>
      <p:pic>
        <p:nvPicPr>
          <p:cNvPr id="19" name="Picture 18"/>
          <p:cNvPicPr>
            <a:picLocks noChangeAspect="1"/>
          </p:cNvPicPr>
          <p:nvPr/>
        </p:nvPicPr>
        <p:blipFill>
          <a:blip r:embed="rId20"/>
          <a:stretch>
            <a:fillRect/>
          </a:stretch>
        </p:blipFill>
        <p:spPr>
          <a:xfrm>
            <a:off x="29007009" y="11803583"/>
            <a:ext cx="7232143" cy="4425891"/>
          </a:xfrm>
          <a:prstGeom prst="rect">
            <a:avLst/>
          </a:prstGeom>
        </p:spPr>
      </p:pic>
      <p:sp>
        <p:nvSpPr>
          <p:cNvPr id="167" name="Rectangle 166">
            <a:extLst>
              <a:ext uri="{FF2B5EF4-FFF2-40B4-BE49-F238E27FC236}">
                <a16:creationId xmlns:a16="http://schemas.microsoft.com/office/drawing/2014/main" id="{088800F8-FAC0-9A41-BE3C-66A7F5A15E32}"/>
              </a:ext>
            </a:extLst>
          </p:cNvPr>
          <p:cNvSpPr/>
          <p:nvPr/>
        </p:nvSpPr>
        <p:spPr>
          <a:xfrm>
            <a:off x="28235316" y="4571960"/>
            <a:ext cx="8686800" cy="954107"/>
          </a:xfrm>
          <a:prstGeom prst="rect">
            <a:avLst/>
          </a:prstGeom>
          <a:noFill/>
        </p:spPr>
        <p:txBody>
          <a:bodyPr>
            <a:spAutoFit/>
          </a:bodyP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Differential chromatin accessibility and TF-</a:t>
            </a:r>
            <a:r>
              <a:rPr lang="en-US" sz="2800" dirty="0" err="1">
                <a:latin typeface="Open Sans" panose="020B0606030504020204" pitchFamily="34" charset="0"/>
                <a:ea typeface="Open Sans" panose="020B0606030504020204" pitchFamily="34" charset="0"/>
                <a:cs typeface="Open Sans" panose="020B0606030504020204" pitchFamily="34" charset="0"/>
              </a:rPr>
              <a:t>footprinting</a:t>
            </a:r>
            <a:r>
              <a:rPr lang="en-US" sz="2800" dirty="0">
                <a:latin typeface="Open Sans" panose="020B0606030504020204" pitchFamily="34" charset="0"/>
                <a:ea typeface="Open Sans" panose="020B0606030504020204" pitchFamily="34" charset="0"/>
                <a:cs typeface="Open Sans" panose="020B0606030504020204" pitchFamily="34" charset="0"/>
              </a:rPr>
              <a:t> in lung airway epithelium cells</a:t>
            </a:r>
          </a:p>
        </p:txBody>
      </p:sp>
      <p:sp>
        <p:nvSpPr>
          <p:cNvPr id="20" name="Rectangle 19"/>
          <p:cNvSpPr/>
          <p:nvPr/>
        </p:nvSpPr>
        <p:spPr>
          <a:xfrm>
            <a:off x="28282925" y="17270961"/>
            <a:ext cx="8686800" cy="3416320"/>
          </a:xfrm>
          <a:prstGeom prst="rect">
            <a:avLst/>
          </a:prstGeom>
        </p:spPr>
        <p:txBody>
          <a:bodyPr>
            <a:spAutoFit/>
          </a:bodyPr>
          <a:lstStyle/>
          <a:p>
            <a:pPr algn="just"/>
            <a:r>
              <a:rPr lang="en-US" sz="27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Omni-ATAC-</a:t>
            </a:r>
            <a:r>
              <a:rPr lang="en-US" sz="2700"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27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is a robust method for assaying chromatin accessibility in primary lung airway cell types; facilitates the functional annotation of candidate causal COPD GWAS SNPs. Differential accessibility analysis revealed differential open chromatin profiles in small and large airway cells ; transcription factor profiling at peaks reveals differential binding. </a:t>
            </a:r>
          </a:p>
        </p:txBody>
      </p:sp>
      <p:sp>
        <p:nvSpPr>
          <p:cNvPr id="54" name="Rectangle 4">
            <a:hlinkClick r:id="rId21" action="ppaction://hlinksldjump"/>
            <a:extLst>
              <a:ext uri="{FF2B5EF4-FFF2-40B4-BE49-F238E27FC236}">
                <a16:creationId xmlns:a16="http://schemas.microsoft.com/office/drawing/2014/main" id="{74F18F7F-8292-B442-A8D1-0AC3ADA2DC0E}"/>
              </a:ext>
            </a:extLst>
          </p:cNvPr>
          <p:cNvSpPr>
            <a:spLocks noChangeArrowheads="1"/>
          </p:cNvSpPr>
          <p:nvPr/>
        </p:nvSpPr>
        <p:spPr bwMode="auto">
          <a:xfrm>
            <a:off x="484109" y="3643167"/>
            <a:ext cx="8728455" cy="8437276"/>
          </a:xfrm>
          <a:prstGeom prst="rect">
            <a:avLst/>
          </a:prstGeom>
          <a:noFill/>
          <a:ln w="9525">
            <a:noFill/>
            <a:miter lim="800000"/>
            <a:headEnd/>
            <a:tailEnd/>
          </a:ln>
        </p:spPr>
        <p:txBody>
          <a:bodyPr wrap="none" lIns="139321" tIns="69659" rIns="139321" bIns="69659" anchor="ctr"/>
          <a:lstStyle/>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4">
            <a:hlinkClick r:id="rId22" action="ppaction://hlinksldjump"/>
            <a:extLst>
              <a:ext uri="{FF2B5EF4-FFF2-40B4-BE49-F238E27FC236}">
                <a16:creationId xmlns:a16="http://schemas.microsoft.com/office/drawing/2014/main" id="{97D00EEE-E3F1-1848-B525-9D027D33AEF7}"/>
              </a:ext>
            </a:extLst>
          </p:cNvPr>
          <p:cNvSpPr>
            <a:spLocks noChangeArrowheads="1"/>
          </p:cNvSpPr>
          <p:nvPr/>
        </p:nvSpPr>
        <p:spPr bwMode="auto">
          <a:xfrm>
            <a:off x="446285" y="12078779"/>
            <a:ext cx="8728455" cy="8598791"/>
          </a:xfrm>
          <a:prstGeom prst="rect">
            <a:avLst/>
          </a:prstGeom>
          <a:noFill/>
          <a:ln w="9525">
            <a:no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6" name="Rectangle 4">
            <a:hlinkClick r:id="rId23" action="ppaction://hlinksldjump"/>
            <a:extLst>
              <a:ext uri="{FF2B5EF4-FFF2-40B4-BE49-F238E27FC236}">
                <a16:creationId xmlns:a16="http://schemas.microsoft.com/office/drawing/2014/main" id="{E0A3A1C9-2C1B-ED4F-8B5E-EF21C6DFDD1E}"/>
              </a:ext>
            </a:extLst>
          </p:cNvPr>
          <p:cNvSpPr>
            <a:spLocks noChangeArrowheads="1"/>
          </p:cNvSpPr>
          <p:nvPr/>
        </p:nvSpPr>
        <p:spPr bwMode="auto">
          <a:xfrm>
            <a:off x="9702839" y="3616181"/>
            <a:ext cx="8728455" cy="17061389"/>
          </a:xfrm>
          <a:prstGeom prst="rect">
            <a:avLst/>
          </a:prstGeom>
          <a:noFill/>
          <a:ln w="9525">
            <a:no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7" name="Rectangle 4">
            <a:hlinkClick r:id="rId24" action="ppaction://hlinksldjump"/>
            <a:extLst>
              <a:ext uri="{FF2B5EF4-FFF2-40B4-BE49-F238E27FC236}">
                <a16:creationId xmlns:a16="http://schemas.microsoft.com/office/drawing/2014/main" id="{6F5CA3BC-06C0-E341-84F3-E7C6E74ED8EA}"/>
              </a:ext>
            </a:extLst>
          </p:cNvPr>
          <p:cNvSpPr>
            <a:spLocks noChangeArrowheads="1"/>
          </p:cNvSpPr>
          <p:nvPr/>
        </p:nvSpPr>
        <p:spPr bwMode="auto">
          <a:xfrm>
            <a:off x="19064544" y="3508903"/>
            <a:ext cx="8728455" cy="17061389"/>
          </a:xfrm>
          <a:prstGeom prst="rect">
            <a:avLst/>
          </a:prstGeom>
          <a:noFill/>
          <a:ln w="9525">
            <a:no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8" name="Rectangle 4">
            <a:hlinkClick r:id="rId25" action="ppaction://hlinksldjump"/>
            <a:extLst>
              <a:ext uri="{FF2B5EF4-FFF2-40B4-BE49-F238E27FC236}">
                <a16:creationId xmlns:a16="http://schemas.microsoft.com/office/drawing/2014/main" id="{174B85F2-43BE-0745-A750-6D8028C88E74}"/>
              </a:ext>
            </a:extLst>
          </p:cNvPr>
          <p:cNvSpPr>
            <a:spLocks noChangeArrowheads="1"/>
          </p:cNvSpPr>
          <p:nvPr/>
        </p:nvSpPr>
        <p:spPr bwMode="auto">
          <a:xfrm>
            <a:off x="28230151" y="3602322"/>
            <a:ext cx="8728455" cy="12701902"/>
          </a:xfrm>
          <a:prstGeom prst="rect">
            <a:avLst/>
          </a:prstGeom>
          <a:noFill/>
          <a:ln w="9525">
            <a:no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4">
            <a:hlinkClick r:id="rId26" action="ppaction://hlinksldjump"/>
            <a:extLst>
              <a:ext uri="{FF2B5EF4-FFF2-40B4-BE49-F238E27FC236}">
                <a16:creationId xmlns:a16="http://schemas.microsoft.com/office/drawing/2014/main" id="{BA39D7B7-6BEF-4244-A6D5-5ECFF8E25472}"/>
              </a:ext>
            </a:extLst>
          </p:cNvPr>
          <p:cNvSpPr>
            <a:spLocks noChangeArrowheads="1"/>
          </p:cNvSpPr>
          <p:nvPr/>
        </p:nvSpPr>
        <p:spPr bwMode="auto">
          <a:xfrm>
            <a:off x="28317237" y="16477546"/>
            <a:ext cx="8728455" cy="4200023"/>
          </a:xfrm>
          <a:prstGeom prst="rect">
            <a:avLst/>
          </a:prstGeom>
          <a:noFill/>
          <a:ln w="9525">
            <a:noFill/>
            <a:miter lim="800000"/>
            <a:headEnd/>
            <a:tailEnd/>
          </a:ln>
        </p:spPr>
        <p:txBody>
          <a:bodyPr wrap="none" lIns="139321" tIns="69659" rIns="139321" bIns="69659" anchor="ctr"/>
          <a:lstStyle/>
          <a:p>
            <a:endParaRPr lang="en-US">
              <a:latin typeface="Open Sans" panose="020B0606030504020204" pitchFamily="34" charset="0"/>
              <a:ea typeface="Open Sans" panose="020B0606030504020204" pitchFamily="34" charset="0"/>
              <a:cs typeface="Open Sans" panose="020B0606030504020204" pitchFamily="34" charset="0"/>
            </a:endParaRPr>
          </a:p>
          <a:p>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60" name="Picture 59">
            <a:extLst>
              <a:ext uri="{FF2B5EF4-FFF2-40B4-BE49-F238E27FC236}">
                <a16:creationId xmlns:a16="http://schemas.microsoft.com/office/drawing/2014/main" id="{6EAD16AB-F4CA-3043-AD34-84BEAC190FBB}"/>
              </a:ext>
            </a:extLst>
          </p:cNvPr>
          <p:cNvPicPr>
            <a:picLocks noChangeAspect="1"/>
          </p:cNvPicPr>
          <p:nvPr/>
        </p:nvPicPr>
        <p:blipFill>
          <a:blip r:embed="rId27"/>
          <a:stretch>
            <a:fillRect/>
          </a:stretch>
        </p:blipFill>
        <p:spPr>
          <a:xfrm>
            <a:off x="687104" y="417399"/>
            <a:ext cx="5435090" cy="1554480"/>
          </a:xfrm>
          <a:prstGeom prst="rect">
            <a:avLst/>
          </a:prstGeom>
        </p:spPr>
      </p:pic>
      <p:pic>
        <p:nvPicPr>
          <p:cNvPr id="61" name="Picture 60">
            <a:extLst>
              <a:ext uri="{FF2B5EF4-FFF2-40B4-BE49-F238E27FC236}">
                <a16:creationId xmlns:a16="http://schemas.microsoft.com/office/drawing/2014/main" id="{50907AA1-4839-EB46-B0F8-EDC9202F40E3}"/>
              </a:ext>
            </a:extLst>
          </p:cNvPr>
          <p:cNvPicPr>
            <a:picLocks noChangeAspect="1"/>
          </p:cNvPicPr>
          <p:nvPr/>
        </p:nvPicPr>
        <p:blipFill>
          <a:blip r:embed="rId28"/>
          <a:stretch>
            <a:fillRect/>
          </a:stretch>
        </p:blipFill>
        <p:spPr>
          <a:xfrm>
            <a:off x="32319244" y="442440"/>
            <a:ext cx="4428686" cy="1118826"/>
          </a:xfrm>
          <a:prstGeom prst="rect">
            <a:avLst/>
          </a:prstGeom>
        </p:spPr>
      </p:pic>
    </p:spTree>
    <p:extLst>
      <p:ext uri="{BB962C8B-B14F-4D97-AF65-F5344CB8AC3E}">
        <p14:creationId xmlns:p14="http://schemas.microsoft.com/office/powerpoint/2010/main" val="1663431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41" name="TextBox 40"/>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41">
            <a:extLst>
              <a:ext uri="{FF2B5EF4-FFF2-40B4-BE49-F238E27FC236}">
                <a16:creationId xmlns:a16="http://schemas.microsoft.com/office/drawing/2014/main" id="{B1B144E1-8852-D246-B1C9-0FEDA3EA2B91}"/>
              </a:ext>
            </a:extLst>
          </p:cNvPr>
          <p:cNvSpPr/>
          <p:nvPr/>
        </p:nvSpPr>
        <p:spPr>
          <a:xfrm>
            <a:off x="457200" y="4132897"/>
            <a:ext cx="36575999"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Abstract</a:t>
            </a: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Rectangle 1"/>
          <p:cNvSpPr/>
          <p:nvPr/>
        </p:nvSpPr>
        <p:spPr>
          <a:xfrm>
            <a:off x="1828800" y="5486400"/>
            <a:ext cx="16459200" cy="14496276"/>
          </a:xfrm>
          <a:prstGeom prst="rect">
            <a:avLst/>
          </a:prstGeom>
        </p:spPr>
        <p:txBody>
          <a:bodyPr>
            <a:spAutoFit/>
          </a:bodyPr>
          <a:lstStyle/>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SCIENTIFIC ABSTRACT:</a:t>
            </a: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	 </a:t>
            </a: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Genome-wide association studies (GWAS) have identified hundreds of genome-wide significant loci for respiratory disease. However, identification of causal variants and functional annotation in the appropriate cell type at these loci remain a major challenge. To gain a better understanding of chronic obstructive pulmonary disease (COPD) and other respiratory diseases, we sought to functionally annotate GWAS loci using chromatin accessibility profiling of small airway and bronchial epithelial cells from healthy human lungs.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We performed </a:t>
            </a:r>
            <a:r>
              <a:rPr lang="en-US" sz="3600" dirty="0">
                <a:solidFill>
                  <a:srgbClr val="FF2738"/>
                </a:solidFill>
                <a:latin typeface="Open Sans" panose="020B0606030504020204" pitchFamily="34" charset="0"/>
                <a:ea typeface="Open Sans" panose="020B0606030504020204" pitchFamily="34" charset="0"/>
                <a:cs typeface="Open Sans" panose="020B0606030504020204" pitchFamily="34" charset="0"/>
              </a:rPr>
              <a:t>Omni-ATAC-</a:t>
            </a:r>
            <a:r>
              <a:rPr lang="en-US" sz="3600" dirty="0" err="1">
                <a:solidFill>
                  <a:srgbClr val="FF2738"/>
                </a:solidFill>
                <a:latin typeface="Open Sans" panose="020B0606030504020204" pitchFamily="34" charset="0"/>
                <a:ea typeface="Open Sans" panose="020B0606030504020204" pitchFamily="34" charset="0"/>
                <a:cs typeface="Open Sans" panose="020B0606030504020204" pitchFamily="34" charset="0"/>
              </a:rPr>
              <a:t>seq</a:t>
            </a:r>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 in primary small airway epithelial cells (</a:t>
            </a:r>
            <a:r>
              <a:rPr lang="en-US" sz="36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 and normal human bronchial epithelial cells (</a:t>
            </a:r>
            <a:r>
              <a:rPr lang="en-US" sz="36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 as well as the </a:t>
            </a:r>
            <a:r>
              <a:rPr lang="en-US" sz="36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a:t>
            </a:r>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 human bronchial epithelial cell line. We tested for enrichment of 22 COPD susceptibility GWAS loci in the accessible chromatin peaks. Sets of SNPs within GWAS loci were generated either by a heuristic or Bayesian fine-mapping approach. To aid in the functional annotation of COPD GWAS loci, we compared chromatin accessibility peaks and signals of these different cell types. We identified 9,112 differentially accessible peaks (FDR &lt; 0.05) between large and small airway epithelial cells.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Further, we profiled genome-wide foot-printing of 533 transcription factors at accessible chromatin. Together, these cell-type specific chromatin accessibility profiles provide useful functional annotation of variants associated with COPD and respiratory disease and help prioritize experimental validation efforts.</a:t>
            </a:r>
          </a:p>
        </p:txBody>
      </p:sp>
      <p:sp>
        <p:nvSpPr>
          <p:cNvPr id="3" name="Rectangle 2"/>
          <p:cNvSpPr/>
          <p:nvPr/>
        </p:nvSpPr>
        <p:spPr>
          <a:xfrm>
            <a:off x="19202400" y="5486400"/>
            <a:ext cx="16459200" cy="13942278"/>
          </a:xfrm>
          <a:prstGeom prst="rect">
            <a:avLst/>
          </a:prstGeom>
        </p:spPr>
        <p:txBody>
          <a:bodyPr>
            <a:spAutoFit/>
          </a:bodyPr>
          <a:lstStyle/>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LAY ABSTRACT: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While it is known that cigarette smoking is the number one risk factor for developing chronic obstructive pulmonary disease (COPD), genetic studies have identified numerous heritable factors associated with disease. However, it is not well understood how most of these genetic variants contribute to disease status.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To help discover how variation in these genomic regions can contribute to COPD we analyzed the accessibility of chromatin (packaged DNA) in human lung cells. We hypothesize that genetic variants located in chromatin regions which are more accessible in lung cells are more likely to have a functional role in gene regulation contributing to COPD.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We tested for enrichment of variants from 22 COPD susceptibility regions in accessible chromatin of two types of human lung cells connected to COPD disease: small airway epithelial and bronchial epithelial. To understand how these different cell types may contribute to disease we compared their chromatin accessibility. </a:t>
            </a:r>
          </a:p>
          <a:p>
            <a:endPar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3600" dirty="0">
                <a:solidFill>
                  <a:srgbClr val="222222"/>
                </a:solidFill>
                <a:latin typeface="Open Sans" panose="020B0606030504020204" pitchFamily="34" charset="0"/>
                <a:ea typeface="Open Sans" panose="020B0606030504020204" pitchFamily="34" charset="0"/>
                <a:cs typeface="Open Sans" panose="020B0606030504020204" pitchFamily="34" charset="0"/>
              </a:rPr>
              <a:t>Further, we profiled the transcription factor proteins which may bind to these accessible chromatin regions and lead to functional gene regulation of lung cells in COPD. Together, lung cell chromatin accessibility profiles help us better understand how genetic factors may contribute to COPD and which genes may play a role in disease.</a:t>
            </a:r>
          </a:p>
        </p:txBody>
      </p:sp>
      <p:sp>
        <p:nvSpPr>
          <p:cNvPr id="43" name="Action Button: Home 42">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4" name="Action Button: Back or Previous 43">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54526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Rectangle 34"/>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1" name="Action Button: Home 30">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Action Button: Back or Previous 33">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38" name="TextBox 37"/>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Rectangle 29">
            <a:extLst>
              <a:ext uri="{FF2B5EF4-FFF2-40B4-BE49-F238E27FC236}">
                <a16:creationId xmlns:a16="http://schemas.microsoft.com/office/drawing/2014/main" id="{B1B144E1-8852-D246-B1C9-0FEDA3EA2B91}"/>
              </a:ext>
            </a:extLst>
          </p:cNvPr>
          <p:cNvSpPr/>
          <p:nvPr/>
        </p:nvSpPr>
        <p:spPr>
          <a:xfrm>
            <a:off x="457200" y="4132897"/>
            <a:ext cx="36575999"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Methods</a:t>
            </a: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31">
            <a:extLst>
              <a:ext uri="{FF2B5EF4-FFF2-40B4-BE49-F238E27FC236}">
                <a16:creationId xmlns:a16="http://schemas.microsoft.com/office/drawing/2014/main" id="{CD0D76F8-10ED-C645-BDB5-3B32AC15B2DC}"/>
              </a:ext>
            </a:extLst>
          </p:cNvPr>
          <p:cNvSpPr/>
          <p:nvPr/>
        </p:nvSpPr>
        <p:spPr>
          <a:xfrm>
            <a:off x="5718064" y="9722438"/>
            <a:ext cx="3819808" cy="1944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37911918-C055-AD44-A00B-188E2F9E7CA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08705" y="8060053"/>
            <a:ext cx="1605269" cy="417532"/>
          </a:xfrm>
          <a:prstGeom prst="rect">
            <a:avLst/>
          </a:prstGeom>
        </p:spPr>
      </p:pic>
      <p:sp>
        <p:nvSpPr>
          <p:cNvPr id="40" name="Rectangle 39"/>
          <p:cNvSpPr/>
          <p:nvPr/>
        </p:nvSpPr>
        <p:spPr>
          <a:xfrm>
            <a:off x="7271012" y="10976260"/>
            <a:ext cx="4883422" cy="1815882"/>
          </a:xfrm>
          <a:prstGeom prst="rect">
            <a:avLst/>
          </a:prstGeom>
        </p:spPr>
        <p:txBody>
          <a:bodyPr wrap="square">
            <a:spAutoFit/>
          </a:bodyPr>
          <a:lstStyle/>
          <a:p>
            <a:r>
              <a:rPr lang="en-US" sz="2800" b="0" dirty="0">
                <a:solidFill>
                  <a:srgbClr val="7570B3"/>
                </a:solidFill>
                <a:effectLst/>
                <a:latin typeface="Open Sans" panose="020B0606030504020204" pitchFamily="34" charset="0"/>
                <a:ea typeface="Open Sans" panose="020B0606030504020204" pitchFamily="34" charset="0"/>
                <a:cs typeface="Open Sans" panose="020B0606030504020204" pitchFamily="34" charset="0"/>
              </a:rPr>
              <a:t>isolated from normal human lung tissue the distal portion of the lung in the 1 mm bronchiole area</a:t>
            </a:r>
            <a:endPar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Rectangle 40"/>
          <p:cNvSpPr/>
          <p:nvPr/>
        </p:nvSpPr>
        <p:spPr>
          <a:xfrm>
            <a:off x="7284258" y="8952591"/>
            <a:ext cx="4885463" cy="1384995"/>
          </a:xfrm>
          <a:prstGeom prst="rect">
            <a:avLst/>
          </a:prstGeom>
        </p:spPr>
        <p:txBody>
          <a:bodyPr wrap="square">
            <a:spAutoFit/>
          </a:bodyPr>
          <a:lstStyle/>
          <a:p>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isolated from epithelial lining of airways above bifurcation of the lungs</a:t>
            </a:r>
          </a:p>
        </p:txBody>
      </p:sp>
      <p:pic>
        <p:nvPicPr>
          <p:cNvPr id="42" name="Picture 41"/>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0000"/>
                    </a14:imgEffect>
                  </a14:imgLayer>
                </a14:imgProps>
              </a:ext>
            </a:extLst>
          </a:blip>
          <a:stretch>
            <a:fillRect/>
          </a:stretch>
        </p:blipFill>
        <p:spPr>
          <a:xfrm>
            <a:off x="4143822" y="8496485"/>
            <a:ext cx="3103024" cy="2102710"/>
          </a:xfrm>
          <a:prstGeom prst="rect">
            <a:avLst/>
          </a:prstGeom>
          <a:noFill/>
          <a:ln w="19050">
            <a:solidFill>
              <a:srgbClr val="D95F04"/>
            </a:solidFill>
          </a:ln>
        </p:spPr>
      </p:pic>
      <p:pic>
        <p:nvPicPr>
          <p:cNvPr id="43" name="Picture 42"/>
          <p:cNvPicPr>
            <a:picLocks noChangeAspect="1"/>
          </p:cNvPicPr>
          <p:nvPr/>
        </p:nvPicPr>
        <p:blipFill>
          <a:blip r:embed="rId5">
            <a:alphaModFix/>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Lst>
          </a:blip>
          <a:stretch>
            <a:fillRect/>
          </a:stretch>
        </p:blipFill>
        <p:spPr>
          <a:xfrm>
            <a:off x="4144996" y="10789907"/>
            <a:ext cx="3103331" cy="2102917"/>
          </a:xfrm>
          <a:prstGeom prst="rect">
            <a:avLst/>
          </a:prstGeom>
          <a:noFill/>
          <a:ln w="19050">
            <a:solidFill>
              <a:srgbClr val="7570B3"/>
            </a:solidFill>
          </a:ln>
        </p:spPr>
      </p:pic>
      <p:sp>
        <p:nvSpPr>
          <p:cNvPr id="44" name="Rectangle 43"/>
          <p:cNvSpPr/>
          <p:nvPr/>
        </p:nvSpPr>
        <p:spPr>
          <a:xfrm>
            <a:off x="4119336" y="10092952"/>
            <a:ext cx="1157676" cy="523220"/>
          </a:xfrm>
          <a:prstGeom prst="rect">
            <a:avLst/>
          </a:prstGeom>
        </p:spPr>
        <p:txBody>
          <a:bodyPr wrap="square">
            <a:spAutoFit/>
          </a:bodyPr>
          <a:lstStyle/>
          <a:p>
            <a:pPr algn="r"/>
            <a:r>
              <a:rPr lang="en-US" sz="2800" dirty="0">
                <a:ln w="10160">
                  <a:noFill/>
                  <a:prstDash val="solid"/>
                </a:ln>
                <a:solidFill>
                  <a:schemeClr val="bg1"/>
                </a:solidFill>
                <a:latin typeface="Open Sans" panose="020B0606030504020204" pitchFamily="34" charset="0"/>
                <a:ea typeface="Open Sans" panose="020B0606030504020204" pitchFamily="34" charset="0"/>
                <a:cs typeface="Open Sans" panose="020B0606030504020204" pitchFamily="34" charset="0"/>
              </a:rPr>
              <a:t>NHBE</a:t>
            </a:r>
            <a:endParaRPr lang="en-US" sz="1800" dirty="0">
              <a:ln w="10160">
                <a:noFill/>
                <a:prstDash val="solid"/>
              </a:ln>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5" name="Picture 44">
            <a:extLst>
              <a:ext uri="{FF2B5EF4-FFF2-40B4-BE49-F238E27FC236}">
                <a16:creationId xmlns:a16="http://schemas.microsoft.com/office/drawing/2014/main" id="{A58562D5-666B-6646-8904-7B50A75951BF}"/>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rcRect/>
          <a:stretch/>
        </p:blipFill>
        <p:spPr>
          <a:xfrm>
            <a:off x="1155441" y="5642078"/>
            <a:ext cx="2607880" cy="2416815"/>
          </a:xfrm>
          <a:prstGeom prst="rect">
            <a:avLst/>
          </a:prstGeom>
        </p:spPr>
      </p:pic>
      <p:sp>
        <p:nvSpPr>
          <p:cNvPr id="46" name="Rectangle 45">
            <a:extLst>
              <a:ext uri="{FF2B5EF4-FFF2-40B4-BE49-F238E27FC236}">
                <a16:creationId xmlns:a16="http://schemas.microsoft.com/office/drawing/2014/main" id="{7027E710-7A99-574A-9C84-CDE81BA3A66D}"/>
              </a:ext>
            </a:extLst>
          </p:cNvPr>
          <p:cNvSpPr/>
          <p:nvPr/>
        </p:nvSpPr>
        <p:spPr>
          <a:xfrm>
            <a:off x="4099388" y="6625599"/>
            <a:ext cx="365760" cy="365760"/>
          </a:xfrm>
          <a:prstGeom prst="rect">
            <a:avLst/>
          </a:prstGeom>
          <a:solidFill>
            <a:srgbClr val="7CAE7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400A9AD0-9FB9-A543-A740-5B30E792BD13}"/>
              </a:ext>
            </a:extLst>
          </p:cNvPr>
          <p:cNvSpPr/>
          <p:nvPr/>
        </p:nvSpPr>
        <p:spPr>
          <a:xfrm>
            <a:off x="4099388" y="7156887"/>
            <a:ext cx="365760" cy="365760"/>
          </a:xfrm>
          <a:prstGeom prst="rect">
            <a:avLst/>
          </a:prstGeom>
          <a:solidFill>
            <a:srgbClr val="9C31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348DE67E-17F7-AC48-98E0-A28DE6269B4F}"/>
              </a:ext>
            </a:extLst>
          </p:cNvPr>
          <p:cNvSpPr/>
          <p:nvPr/>
        </p:nvSpPr>
        <p:spPr>
          <a:xfrm>
            <a:off x="4099388" y="6100346"/>
            <a:ext cx="365760" cy="365760"/>
          </a:xfrm>
          <a:prstGeom prst="rect">
            <a:avLst/>
          </a:prstGeom>
          <a:solidFill>
            <a:srgbClr val="264BB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a:extLst>
              <a:ext uri="{FF2B5EF4-FFF2-40B4-BE49-F238E27FC236}">
                <a16:creationId xmlns:a16="http://schemas.microsoft.com/office/drawing/2014/main" id="{2B1D73F3-5A38-014C-9621-82AC0CE620BA}"/>
              </a:ext>
            </a:extLst>
          </p:cNvPr>
          <p:cNvSpPr txBox="1"/>
          <p:nvPr/>
        </p:nvSpPr>
        <p:spPr>
          <a:xfrm>
            <a:off x="4541206" y="6018837"/>
            <a:ext cx="6019086" cy="523220"/>
          </a:xfrm>
          <a:prstGeom prst="rect">
            <a:avLst/>
          </a:prstGeom>
          <a:noFill/>
        </p:spPr>
        <p:txBody>
          <a:bodyPr wrap="square" rtlCol="0">
            <a:spAutoFit/>
          </a:bodyPr>
          <a:lstStyle/>
          <a:p>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Bronchial/Tracheal Epithelial Cells</a:t>
            </a:r>
          </a:p>
        </p:txBody>
      </p:sp>
      <p:sp>
        <p:nvSpPr>
          <p:cNvPr id="50" name="TextBox 49">
            <a:extLst>
              <a:ext uri="{FF2B5EF4-FFF2-40B4-BE49-F238E27FC236}">
                <a16:creationId xmlns:a16="http://schemas.microsoft.com/office/drawing/2014/main" id="{2A3FB8B6-2458-294A-9334-C6929DA77524}"/>
              </a:ext>
            </a:extLst>
          </p:cNvPr>
          <p:cNvSpPr txBox="1"/>
          <p:nvPr/>
        </p:nvSpPr>
        <p:spPr>
          <a:xfrm>
            <a:off x="4538214" y="6527901"/>
            <a:ext cx="8241956" cy="523220"/>
          </a:xfrm>
          <a:prstGeom prst="rect">
            <a:avLst/>
          </a:prstGeom>
          <a:noFill/>
        </p:spPr>
        <p:txBody>
          <a:bodyPr wrap="square" rtlCol="0">
            <a:spAutoFit/>
          </a:bodyPr>
          <a:lstStyle/>
          <a:p>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Lung Small Airway Epithelial Cells</a:t>
            </a:r>
          </a:p>
        </p:txBody>
      </p:sp>
      <p:sp>
        <p:nvSpPr>
          <p:cNvPr id="51" name="TextBox 50">
            <a:extLst>
              <a:ext uri="{FF2B5EF4-FFF2-40B4-BE49-F238E27FC236}">
                <a16:creationId xmlns:a16="http://schemas.microsoft.com/office/drawing/2014/main" id="{6F6EDAE9-E4FC-0240-93A6-317A99845CD1}"/>
              </a:ext>
            </a:extLst>
          </p:cNvPr>
          <p:cNvSpPr txBox="1"/>
          <p:nvPr/>
        </p:nvSpPr>
        <p:spPr>
          <a:xfrm>
            <a:off x="4539163" y="7054880"/>
            <a:ext cx="8115685" cy="523220"/>
          </a:xfrm>
          <a:prstGeom prst="rect">
            <a:avLst/>
          </a:prstGeom>
          <a:noFill/>
        </p:spPr>
        <p:txBody>
          <a:bodyPr wrap="square" rtlCol="0">
            <a:spAutoFit/>
          </a:bodyPr>
          <a:lstStyle/>
          <a:p>
            <a:r>
              <a:rPr lang="en-US" sz="28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Lobar Bronchial Epithelial Cells (Large Airway)</a:t>
            </a:r>
          </a:p>
        </p:txBody>
      </p:sp>
      <p:pic>
        <p:nvPicPr>
          <p:cNvPr id="52" name="Picture 51">
            <a:extLst>
              <a:ext uri="{FF2B5EF4-FFF2-40B4-BE49-F238E27FC236}">
                <a16:creationId xmlns:a16="http://schemas.microsoft.com/office/drawing/2014/main" id="{2F95F940-479C-0C43-BA9E-0199941745E4}"/>
              </a:ext>
            </a:extLst>
          </p:cNvPr>
          <p:cNvPicPr>
            <a:picLocks noChangeAspect="1"/>
          </p:cNvPicPr>
          <p:nvPr/>
        </p:nvPicPr>
        <p:blipFill>
          <a:blip r:embed="rId9"/>
          <a:stretch>
            <a:fillRect/>
          </a:stretch>
        </p:blipFill>
        <p:spPr>
          <a:xfrm>
            <a:off x="13575561" y="5337169"/>
            <a:ext cx="10184029" cy="4842097"/>
          </a:xfrm>
          <a:prstGeom prst="rect">
            <a:avLst/>
          </a:prstGeom>
          <a:ln w="22225">
            <a:noFill/>
          </a:ln>
        </p:spPr>
      </p:pic>
      <p:sp>
        <p:nvSpPr>
          <p:cNvPr id="53" name="Rectangle 52">
            <a:extLst>
              <a:ext uri="{FF2B5EF4-FFF2-40B4-BE49-F238E27FC236}">
                <a16:creationId xmlns:a16="http://schemas.microsoft.com/office/drawing/2014/main" id="{DB1D8420-937A-F643-BCAB-B2DFD3AF6000}"/>
              </a:ext>
            </a:extLst>
          </p:cNvPr>
          <p:cNvSpPr/>
          <p:nvPr/>
        </p:nvSpPr>
        <p:spPr>
          <a:xfrm>
            <a:off x="13677899" y="5465563"/>
            <a:ext cx="447009" cy="676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4" name="Rectangle 53"/>
          <p:cNvSpPr/>
          <p:nvPr/>
        </p:nvSpPr>
        <p:spPr>
          <a:xfrm>
            <a:off x="4144996" y="12371694"/>
            <a:ext cx="1040169" cy="523220"/>
          </a:xfrm>
          <a:prstGeom prst="rect">
            <a:avLst/>
          </a:prstGeom>
        </p:spPr>
        <p:txBody>
          <a:bodyPr wrap="square">
            <a:spAutoFit/>
          </a:bodyPr>
          <a:lstStyle/>
          <a:p>
            <a:pPr algn="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SAEC</a:t>
            </a:r>
          </a:p>
        </p:txBody>
      </p:sp>
      <p:cxnSp>
        <p:nvCxnSpPr>
          <p:cNvPr id="56" name="Straight Arrow Connector 55">
            <a:extLst>
              <a:ext uri="{FF2B5EF4-FFF2-40B4-BE49-F238E27FC236}">
                <a16:creationId xmlns:a16="http://schemas.microsoft.com/office/drawing/2014/main" id="{EE023EEA-D651-474F-B2B4-5DF163C168FF}"/>
              </a:ext>
            </a:extLst>
          </p:cNvPr>
          <p:cNvCxnSpPr>
            <a:cxnSpLocks/>
          </p:cNvCxnSpPr>
          <p:nvPr/>
        </p:nvCxnSpPr>
        <p:spPr>
          <a:xfrm>
            <a:off x="5890344" y="13835126"/>
            <a:ext cx="267905" cy="3679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5260C03-0BAC-D142-8DD2-622544810E61}"/>
              </a:ext>
            </a:extLst>
          </p:cNvPr>
          <p:cNvSpPr/>
          <p:nvPr/>
        </p:nvSpPr>
        <p:spPr>
          <a:xfrm>
            <a:off x="13087350" y="10155366"/>
            <a:ext cx="5486400" cy="523220"/>
          </a:xfrm>
          <a:prstGeom prst="rect">
            <a:avLst/>
          </a:prstGeom>
        </p:spPr>
        <p:txBody>
          <a:bodyPr wrap="square">
            <a:spAutoFit/>
          </a:bodyPr>
          <a:lstStyle/>
          <a:p>
            <a:r>
              <a:rPr lang="en-US" sz="2800" u="sng" dirty="0">
                <a:solidFill>
                  <a:srgbClr val="437CB0"/>
                </a:solidFill>
                <a:latin typeface="Open Sans" panose="020B0606030504020204" pitchFamily="34" charset="0"/>
                <a:ea typeface="Open Sans" panose="020B0606030504020204" pitchFamily="34" charset="0"/>
                <a:cs typeface="Open Sans" panose="020B0606030504020204" pitchFamily="34" charset="0"/>
              </a:rPr>
              <a:t>Fast-ATAC-</a:t>
            </a:r>
            <a:r>
              <a:rPr lang="en-US" sz="2800" u="sng" dirty="0" err="1">
                <a:solidFill>
                  <a:srgbClr val="437CB0"/>
                </a:solidFill>
                <a:latin typeface="Open Sans" panose="020B0606030504020204" pitchFamily="34" charset="0"/>
                <a:ea typeface="Open Sans" panose="020B0606030504020204" pitchFamily="34" charset="0"/>
                <a:cs typeface="Open Sans" panose="020B0606030504020204" pitchFamily="34" charset="0"/>
              </a:rPr>
              <a:t>seq</a:t>
            </a:r>
            <a:endParaRPr lang="en-US" sz="2800" u="sng" dirty="0">
              <a:solidFill>
                <a:srgbClr val="437C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41A9A0C3-7B1F-194C-A64B-840DD1B6B1DC}"/>
              </a:ext>
            </a:extLst>
          </p:cNvPr>
          <p:cNvSpPr/>
          <p:nvPr/>
        </p:nvSpPr>
        <p:spPr>
          <a:xfrm>
            <a:off x="18731217" y="10212516"/>
            <a:ext cx="5486400" cy="523220"/>
          </a:xfrm>
          <a:prstGeom prst="rect">
            <a:avLst/>
          </a:prstGeom>
        </p:spPr>
        <p:txBody>
          <a:bodyPr wrap="square">
            <a:spAutoFit/>
          </a:bodyPr>
          <a:lstStyle/>
          <a:p>
            <a:r>
              <a:rPr lang="en-US" sz="2800" u="sng" dirty="0">
                <a:solidFill>
                  <a:srgbClr val="FF2738"/>
                </a:solidFill>
                <a:latin typeface="Open Sans" panose="020B0606030504020204" pitchFamily="34" charset="0"/>
                <a:ea typeface="Open Sans" panose="020B0606030504020204" pitchFamily="34" charset="0"/>
                <a:cs typeface="Open Sans" panose="020B0606030504020204" pitchFamily="34" charset="0"/>
              </a:rPr>
              <a:t>Omni-ATAC-</a:t>
            </a:r>
            <a:r>
              <a:rPr lang="en-US" sz="2800" u="sng" dirty="0" err="1">
                <a:solidFill>
                  <a:srgbClr val="FF2738"/>
                </a:solidFill>
                <a:latin typeface="Open Sans" panose="020B0606030504020204" pitchFamily="34" charset="0"/>
                <a:ea typeface="Open Sans" panose="020B0606030504020204" pitchFamily="34" charset="0"/>
                <a:cs typeface="Open Sans" panose="020B0606030504020204" pitchFamily="34" charset="0"/>
              </a:rPr>
              <a:t>seq</a:t>
            </a:r>
            <a:endParaRPr lang="en-US" sz="2800" u="sng" dirty="0">
              <a:solidFill>
                <a:srgbClr val="FF273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F304894E-E031-2443-8F47-DD37295B1379}"/>
              </a:ext>
            </a:extLst>
          </p:cNvPr>
          <p:cNvSpPr/>
          <p:nvPr/>
        </p:nvSpPr>
        <p:spPr>
          <a:xfrm>
            <a:off x="13095580" y="10656905"/>
            <a:ext cx="5486400" cy="2677656"/>
          </a:xfrm>
          <a:prstGeom prst="rect">
            <a:avLst/>
          </a:prstGeom>
        </p:spPr>
        <p:txBody>
          <a:bodyPr wrap="square">
            <a:spAutoFit/>
          </a:bodyPr>
          <a:lstStyle/>
          <a:p>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- 50,000 cells</a:t>
            </a:r>
          </a:p>
          <a:p>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-One-step permeabilization and transposition using digitonin</a:t>
            </a:r>
          </a:p>
        </p:txBody>
      </p:sp>
      <p:sp>
        <p:nvSpPr>
          <p:cNvPr id="61" name="Rectangle 60">
            <a:extLst>
              <a:ext uri="{FF2B5EF4-FFF2-40B4-BE49-F238E27FC236}">
                <a16:creationId xmlns:a16="http://schemas.microsoft.com/office/drawing/2014/main" id="{9873EC18-5ECF-F04E-A39A-BE49D15FCAEA}"/>
              </a:ext>
            </a:extLst>
          </p:cNvPr>
          <p:cNvSpPr/>
          <p:nvPr/>
        </p:nvSpPr>
        <p:spPr>
          <a:xfrm>
            <a:off x="18711482" y="10735736"/>
            <a:ext cx="5486400" cy="2677656"/>
          </a:xfrm>
          <a:prstGeom prst="rect">
            <a:avLst/>
          </a:prstGeom>
        </p:spPr>
        <p:txBody>
          <a:bodyPr wrap="square">
            <a:spAutoFit/>
          </a:bodyPr>
          <a:lstStyle/>
          <a:p>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- 50,000 cells</a:t>
            </a:r>
          </a:p>
          <a:p>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-Permeabilization w/ NP40, Tween-20 and digitonin</a:t>
            </a:r>
          </a:p>
          <a:p>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-Tween-20 nuclei wash</a:t>
            </a:r>
          </a:p>
          <a:p>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-PBS and digitonin used in transposition</a:t>
            </a:r>
          </a:p>
        </p:txBody>
      </p:sp>
      <p:sp>
        <p:nvSpPr>
          <p:cNvPr id="62" name="TextBox 61">
            <a:extLst>
              <a:ext uri="{FF2B5EF4-FFF2-40B4-BE49-F238E27FC236}">
                <a16:creationId xmlns:a16="http://schemas.microsoft.com/office/drawing/2014/main" id="{6FEB2748-E665-9441-AECB-AD4F21861E43}"/>
              </a:ext>
            </a:extLst>
          </p:cNvPr>
          <p:cNvSpPr txBox="1"/>
          <p:nvPr/>
        </p:nvSpPr>
        <p:spPr>
          <a:xfrm>
            <a:off x="457200" y="13565332"/>
            <a:ext cx="11887200" cy="4572000"/>
          </a:xfrm>
          <a:prstGeom prst="rect">
            <a:avLst/>
          </a:prstGeom>
          <a:noFill/>
        </p:spPr>
        <p:txBody>
          <a:bodyPr wrap="square" rtlCol="0">
            <a:spAutoFit/>
          </a:bodyPr>
          <a:lstStyle/>
          <a:p>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Omni-ATAC-</a:t>
            </a:r>
            <a:r>
              <a:rPr lang="en-US" sz="2800" dirty="0" err="1">
                <a:solidFill>
                  <a:srgbClr val="FF2738"/>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 </a:t>
            </a:r>
            <a:r>
              <a:rPr lang="en-US" sz="2800" dirty="0">
                <a:latin typeface="Open Sans" panose="020B0606030504020204" pitchFamily="34" charset="0"/>
                <a:ea typeface="Open Sans" panose="020B0606030504020204" pitchFamily="34" charset="0"/>
                <a:cs typeface="Open Sans" panose="020B0606030504020204" pitchFamily="34" charset="0"/>
              </a:rPr>
              <a:t>optimization and comparison with </a:t>
            </a:r>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Fast-ATAC-</a:t>
            </a:r>
            <a:r>
              <a:rPr lang="en-US" sz="2800" dirty="0" err="1">
                <a:solidFill>
                  <a:srgbClr val="437CB0"/>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 </a:t>
            </a:r>
            <a:r>
              <a:rPr lang="en-US" sz="2800" dirty="0">
                <a:latin typeface="Open Sans" panose="020B0606030504020204" pitchFamily="34" charset="0"/>
                <a:ea typeface="Open Sans" panose="020B0606030504020204" pitchFamily="34" charset="0"/>
                <a:cs typeface="Open Sans" panose="020B0606030504020204" pitchFamily="34" charset="0"/>
              </a:rPr>
              <a:t>were conducted using the </a:t>
            </a:r>
            <a:r>
              <a:rPr lang="en-US" sz="28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a:t>
            </a:r>
            <a:r>
              <a:rPr lang="en-US" sz="2800" dirty="0">
                <a:latin typeface="Open Sans" panose="020B0606030504020204" pitchFamily="34" charset="0"/>
                <a:ea typeface="Open Sans" panose="020B0606030504020204" pitchFamily="34" charset="0"/>
                <a:cs typeface="Open Sans" panose="020B0606030504020204" pitchFamily="34" charset="0"/>
              </a:rPr>
              <a:t> human bronchial epithelial cell line originally established from normal bronchus tissue taken at lobectomy for squamous cell carcinoma (ATCC). This cell line has been transformed with the recombinant retrovirus LXSN16E6E7 containing the human papilloma virus (HPV) E6E7 gene. Primary normal human bronchial epithelial (</a:t>
            </a: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2800" dirty="0">
                <a:latin typeface="Open Sans" panose="020B0606030504020204" pitchFamily="34" charset="0"/>
                <a:ea typeface="Open Sans" panose="020B0606030504020204" pitchFamily="34" charset="0"/>
                <a:cs typeface="Open Sans" panose="020B0606030504020204" pitchFamily="34" charset="0"/>
              </a:rPr>
              <a:t>) and small airway epithelial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latin typeface="Open Sans" panose="020B0606030504020204" pitchFamily="34" charset="0"/>
                <a:ea typeface="Open Sans" panose="020B0606030504020204" pitchFamily="34" charset="0"/>
                <a:cs typeface="Open Sans" panose="020B0606030504020204" pitchFamily="34" charset="0"/>
              </a:rPr>
              <a:t>) cells were obtained from Lonza.</a:t>
            </a:r>
          </a:p>
        </p:txBody>
      </p:sp>
      <p:sp>
        <p:nvSpPr>
          <p:cNvPr id="63" name="TextBox 62">
            <a:extLst>
              <a:ext uri="{FF2B5EF4-FFF2-40B4-BE49-F238E27FC236}">
                <a16:creationId xmlns:a16="http://schemas.microsoft.com/office/drawing/2014/main" id="{AA6971CD-29F2-DB42-8987-A0DECE4BD713}"/>
              </a:ext>
            </a:extLst>
          </p:cNvPr>
          <p:cNvSpPr txBox="1"/>
          <p:nvPr/>
        </p:nvSpPr>
        <p:spPr>
          <a:xfrm>
            <a:off x="12801600" y="13565332"/>
            <a:ext cx="11887200" cy="2677656"/>
          </a:xfrm>
          <a:prstGeom prst="rect">
            <a:avLst/>
          </a:prstGeom>
          <a:noFill/>
        </p:spPr>
        <p:txBody>
          <a:bodyPr wrap="square" rtlCol="0">
            <a:spAutoFit/>
          </a:bodyPr>
          <a:lstStyle/>
          <a:p>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Fast-ATAC-</a:t>
            </a:r>
            <a:r>
              <a:rPr lang="en-US" sz="2800" dirty="0" err="1">
                <a:solidFill>
                  <a:srgbClr val="437CB0"/>
                </a:solidFill>
                <a:latin typeface="Open Sans" panose="020B0606030504020204" pitchFamily="34" charset="0"/>
                <a:ea typeface="Open Sans" panose="020B0606030504020204" pitchFamily="34" charset="0"/>
                <a:cs typeface="Open Sans" panose="020B0606030504020204" pitchFamily="34" charset="0"/>
              </a:rPr>
              <a:t>seq</a:t>
            </a:r>
            <a:r>
              <a:rPr lang="en-US" sz="2800" dirty="0">
                <a:latin typeface="Open Sans" panose="020B0606030504020204" pitchFamily="34" charset="0"/>
                <a:ea typeface="Open Sans" panose="020B0606030504020204" pitchFamily="34" charset="0"/>
                <a:cs typeface="Open Sans" panose="020B0606030504020204" pitchFamily="34" charset="0"/>
              </a:rPr>
              <a:t> and </a:t>
            </a:r>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Omni-ATAC-</a:t>
            </a:r>
            <a:r>
              <a:rPr lang="en-US" sz="2800" dirty="0" err="1">
                <a:solidFill>
                  <a:srgbClr val="FF2738"/>
                </a:solidFill>
                <a:latin typeface="Open Sans" panose="020B0606030504020204" pitchFamily="34" charset="0"/>
                <a:ea typeface="Open Sans" panose="020B0606030504020204" pitchFamily="34" charset="0"/>
                <a:cs typeface="Open Sans" panose="020B0606030504020204" pitchFamily="34" charset="0"/>
              </a:rPr>
              <a:t>seq</a:t>
            </a:r>
            <a:r>
              <a:rPr lang="en-US" sz="2800" dirty="0">
                <a:latin typeface="Open Sans" panose="020B0606030504020204" pitchFamily="34" charset="0"/>
                <a:ea typeface="Open Sans" panose="020B0606030504020204" pitchFamily="34" charset="0"/>
                <a:cs typeface="Open Sans" panose="020B0606030504020204" pitchFamily="34" charset="0"/>
              </a:rPr>
              <a:t> were performed as described in </a:t>
            </a:r>
            <a:r>
              <a:rPr lang="en-US" sz="2800" dirty="0" err="1">
                <a:latin typeface="Open Sans" panose="020B0606030504020204" pitchFamily="34" charset="0"/>
                <a:ea typeface="Open Sans" panose="020B0606030504020204" pitchFamily="34" charset="0"/>
                <a:cs typeface="Open Sans" panose="020B0606030504020204" pitchFamily="34" charset="0"/>
              </a:rPr>
              <a:t>Corces</a:t>
            </a:r>
            <a:r>
              <a:rPr lang="en-US" sz="2800" dirty="0">
                <a:latin typeface="Open Sans" panose="020B0606030504020204" pitchFamily="34" charset="0"/>
                <a:ea typeface="Open Sans" panose="020B0606030504020204" pitchFamily="34" charset="0"/>
                <a:cs typeface="Open Sans" panose="020B0606030504020204" pitchFamily="34" charset="0"/>
              </a:rPr>
              <a:t> et al. 2016 and </a:t>
            </a:r>
            <a:r>
              <a:rPr lang="en-US" sz="2800" dirty="0" err="1">
                <a:latin typeface="Open Sans" panose="020B0606030504020204" pitchFamily="34" charset="0"/>
                <a:ea typeface="Open Sans" panose="020B0606030504020204" pitchFamily="34" charset="0"/>
                <a:cs typeface="Open Sans" panose="020B0606030504020204" pitchFamily="34" charset="0"/>
              </a:rPr>
              <a:t>Corces</a:t>
            </a:r>
            <a:r>
              <a:rPr lang="en-US" sz="2800" dirty="0">
                <a:latin typeface="Open Sans" panose="020B0606030504020204" pitchFamily="34" charset="0"/>
                <a:ea typeface="Open Sans" panose="020B0606030504020204" pitchFamily="34" charset="0"/>
                <a:cs typeface="Open Sans" panose="020B0606030504020204" pitchFamily="34" charset="0"/>
              </a:rPr>
              <a:t> et al. 2017, respectively</a:t>
            </a:r>
            <a:r>
              <a:rPr lang="en-US" sz="2800" baseline="30000" dirty="0">
                <a:latin typeface="Open Sans" panose="020B0606030504020204" pitchFamily="34" charset="0"/>
                <a:ea typeface="Open Sans" panose="020B0606030504020204" pitchFamily="34" charset="0"/>
                <a:cs typeface="Open Sans" panose="020B0606030504020204" pitchFamily="34" charset="0"/>
              </a:rPr>
              <a:t>4,5</a:t>
            </a:r>
            <a:r>
              <a:rPr lang="en-US" sz="2800" dirty="0">
                <a:latin typeface="Open Sans" panose="020B0606030504020204" pitchFamily="34" charset="0"/>
                <a:ea typeface="Open Sans" panose="020B0606030504020204" pitchFamily="34" charset="0"/>
                <a:cs typeface="Open Sans" panose="020B0606030504020204" pitchFamily="34" charset="0"/>
              </a:rPr>
              <a:t>. Briefly, cell lines or primary cells were cultured in appropriate serum-free media and harvested by trypsinization at sub-confluency. 50,000 cells were permeabilized and transposed using the </a:t>
            </a:r>
            <a:r>
              <a:rPr lang="en-US" sz="2800" dirty="0" err="1">
                <a:latin typeface="Open Sans" panose="020B0606030504020204" pitchFamily="34" charset="0"/>
                <a:ea typeface="Open Sans" panose="020B0606030504020204" pitchFamily="34" charset="0"/>
                <a:cs typeface="Open Sans" panose="020B0606030504020204" pitchFamily="34" charset="0"/>
              </a:rPr>
              <a:t>Nextera</a:t>
            </a:r>
            <a:r>
              <a:rPr lang="en-US" sz="2800" dirty="0">
                <a:latin typeface="Open Sans" panose="020B0606030504020204" pitchFamily="34" charset="0"/>
                <a:ea typeface="Open Sans" panose="020B0606030504020204" pitchFamily="34" charset="0"/>
                <a:cs typeface="Open Sans" panose="020B0606030504020204" pitchFamily="34" charset="0"/>
              </a:rPr>
              <a:t> Tn5 Library Kit (Illumina).  </a:t>
            </a:r>
          </a:p>
        </p:txBody>
      </p:sp>
      <p:pic>
        <p:nvPicPr>
          <p:cNvPr id="64" name="Picture 63">
            <a:extLst>
              <a:ext uri="{FF2B5EF4-FFF2-40B4-BE49-F238E27FC236}">
                <a16:creationId xmlns:a16="http://schemas.microsoft.com/office/drawing/2014/main" id="{BD2FC288-1A03-354F-A3B1-088E3B386A91}"/>
              </a:ext>
            </a:extLst>
          </p:cNvPr>
          <p:cNvPicPr>
            <a:picLocks noChangeAspect="1"/>
          </p:cNvPicPr>
          <p:nvPr/>
        </p:nvPicPr>
        <p:blipFill>
          <a:blip r:embed="rId10"/>
          <a:stretch>
            <a:fillRect/>
          </a:stretch>
        </p:blipFill>
        <p:spPr>
          <a:xfrm>
            <a:off x="26276566" y="5513793"/>
            <a:ext cx="9626067" cy="1466039"/>
          </a:xfrm>
          <a:prstGeom prst="rect">
            <a:avLst/>
          </a:prstGeom>
        </p:spPr>
      </p:pic>
      <p:sp>
        <p:nvSpPr>
          <p:cNvPr id="66" name="Rectangle 65">
            <a:extLst>
              <a:ext uri="{FF2B5EF4-FFF2-40B4-BE49-F238E27FC236}">
                <a16:creationId xmlns:a16="http://schemas.microsoft.com/office/drawing/2014/main" id="{6CD07CB6-04B2-D241-8E5F-54DA737DD9E6}"/>
              </a:ext>
            </a:extLst>
          </p:cNvPr>
          <p:cNvSpPr/>
          <p:nvPr/>
        </p:nvSpPr>
        <p:spPr>
          <a:xfrm>
            <a:off x="25603200" y="10238799"/>
            <a:ext cx="10972800" cy="3046988"/>
          </a:xfrm>
          <a:prstGeom prst="rect">
            <a:avLst/>
          </a:prstGeom>
          <a:noFill/>
          <a:ln>
            <a:solidFill>
              <a:schemeClr val="bg1">
                <a:lumMod val="50000"/>
              </a:schemeClr>
            </a:solidFill>
            <a:prstDash val="sysDash"/>
          </a:ln>
        </p:spPr>
        <p:txBody>
          <a:bodyPr wrap="square">
            <a:spAutoFit/>
          </a:bodyPr>
          <a:lstStyle/>
          <a:p>
            <a:r>
              <a:rPr lang="en-US" sz="2400" dirty="0">
                <a:latin typeface="PT Mono" panose="02060509020205020204" pitchFamily="49" charset="77"/>
                <a:ea typeface="Open Sans" panose="020B0606030504020204" pitchFamily="34" charset="0"/>
                <a:cs typeface="Consolas" panose="020B0609020204030204" pitchFamily="49" charset="0"/>
              </a:rPr>
              <a:t>Avg. nuclear reads/sample:  ~15 M  (aligned)</a:t>
            </a:r>
          </a:p>
          <a:p>
            <a:r>
              <a:rPr lang="en-US" sz="2400" dirty="0">
                <a:latin typeface="PT Mono" panose="02060509020205020204" pitchFamily="49" charset="77"/>
                <a:ea typeface="Open Sans" panose="020B0606030504020204" pitchFamily="34" charset="0"/>
                <a:cs typeface="Consolas" panose="020B0609020204030204" pitchFamily="49" charset="0"/>
              </a:rPr>
              <a:t>Adapter trimming </a:t>
            </a:r>
          </a:p>
          <a:p>
            <a:r>
              <a:rPr lang="en-US" sz="2400" dirty="0">
                <a:latin typeface="PT Mono" panose="02060509020205020204" pitchFamily="49" charset="77"/>
                <a:ea typeface="Open Sans" panose="020B0606030504020204" pitchFamily="34" charset="0"/>
                <a:cs typeface="Consolas" panose="020B0609020204030204" pitchFamily="49" charset="0"/>
              </a:rPr>
              <a:t>Alignment to hg19 (bowtie 1.0.1) </a:t>
            </a:r>
          </a:p>
          <a:p>
            <a:r>
              <a:rPr lang="en-US" sz="2400" dirty="0">
                <a:latin typeface="PT Mono" panose="02060509020205020204" pitchFamily="49" charset="77"/>
                <a:ea typeface="Open Sans" panose="020B0606030504020204" pitchFamily="34" charset="0"/>
                <a:cs typeface="Consolas" panose="020B0609020204030204" pitchFamily="49" charset="0"/>
              </a:rPr>
              <a:t>Filtering of </a:t>
            </a:r>
            <a:r>
              <a:rPr lang="en-US" sz="2400" dirty="0" err="1">
                <a:latin typeface="PT Mono" panose="02060509020205020204" pitchFamily="49" charset="77"/>
                <a:ea typeface="Open Sans" panose="020B0606030504020204" pitchFamily="34" charset="0"/>
                <a:cs typeface="Consolas" panose="020B0609020204030204" pitchFamily="49" charset="0"/>
              </a:rPr>
              <a:t>mtDNA</a:t>
            </a:r>
            <a:r>
              <a:rPr lang="en-US" sz="2400" dirty="0">
                <a:latin typeface="PT Mono" panose="02060509020205020204" pitchFamily="49" charset="77"/>
                <a:ea typeface="Open Sans" panose="020B0606030504020204" pitchFamily="34" charset="0"/>
                <a:cs typeface="Consolas" panose="020B0609020204030204" pitchFamily="49" charset="0"/>
              </a:rPr>
              <a:t> reads + </a:t>
            </a:r>
          </a:p>
          <a:p>
            <a:r>
              <a:rPr lang="en-US" sz="2400" dirty="0">
                <a:latin typeface="PT Mono" panose="02060509020205020204" pitchFamily="49" charset="77"/>
                <a:ea typeface="Open Sans" panose="020B0606030504020204" pitchFamily="34" charset="0"/>
                <a:cs typeface="Consolas" panose="020B0609020204030204" pitchFamily="49" charset="0"/>
              </a:rPr>
              <a:t>   removal of duplicates (Picard 1.114)</a:t>
            </a:r>
          </a:p>
          <a:p>
            <a:r>
              <a:rPr lang="en-US" sz="2400" dirty="0">
                <a:latin typeface="PT Mono" panose="02060509020205020204" pitchFamily="49" charset="77"/>
                <a:ea typeface="Open Sans" panose="020B0606030504020204" pitchFamily="34" charset="0"/>
                <a:cs typeface="Consolas" panose="020B0609020204030204" pitchFamily="49" charset="0"/>
              </a:rPr>
              <a:t>Peak calling (ZINBA 2.02.04): windows of 300 </a:t>
            </a:r>
          </a:p>
          <a:p>
            <a:r>
              <a:rPr lang="en-US" sz="2400" dirty="0">
                <a:latin typeface="PT Mono" panose="02060509020205020204" pitchFamily="49" charset="77"/>
                <a:ea typeface="Open Sans" panose="020B0606030504020204" pitchFamily="34" charset="0"/>
                <a:cs typeface="Consolas" panose="020B0609020204030204" pitchFamily="49" charset="0"/>
              </a:rPr>
              <a:t>   </a:t>
            </a:r>
            <a:r>
              <a:rPr lang="en-US" sz="2400" dirty="0" err="1">
                <a:latin typeface="PT Mono" panose="02060509020205020204" pitchFamily="49" charset="77"/>
                <a:ea typeface="Open Sans" panose="020B0606030504020204" pitchFamily="34" charset="0"/>
                <a:cs typeface="Consolas" panose="020B0609020204030204" pitchFamily="49" charset="0"/>
              </a:rPr>
              <a:t>bp</a:t>
            </a:r>
            <a:r>
              <a:rPr lang="en-US" sz="2400" dirty="0">
                <a:latin typeface="PT Mono" panose="02060509020205020204" pitchFamily="49" charset="77"/>
                <a:ea typeface="Open Sans" panose="020B0606030504020204" pitchFamily="34" charset="0"/>
                <a:cs typeface="Consolas" panose="020B0609020204030204" pitchFamily="49" charset="0"/>
              </a:rPr>
              <a:t> with 75 </a:t>
            </a:r>
            <a:r>
              <a:rPr lang="en-US" sz="2400" dirty="0" err="1">
                <a:latin typeface="PT Mono" panose="02060509020205020204" pitchFamily="49" charset="77"/>
                <a:ea typeface="Open Sans" panose="020B0606030504020204" pitchFamily="34" charset="0"/>
                <a:cs typeface="Consolas" panose="020B0609020204030204" pitchFamily="49" charset="0"/>
              </a:rPr>
              <a:t>bp</a:t>
            </a:r>
            <a:r>
              <a:rPr lang="en-US" sz="2400" dirty="0">
                <a:latin typeface="PT Mono" panose="02060509020205020204" pitchFamily="49" charset="77"/>
                <a:ea typeface="Open Sans" panose="020B0606030504020204" pitchFamily="34" charset="0"/>
                <a:cs typeface="Consolas" panose="020B0609020204030204" pitchFamily="49" charset="0"/>
              </a:rPr>
              <a:t> overlap.</a:t>
            </a:r>
          </a:p>
          <a:p>
            <a:r>
              <a:rPr lang="en-US" sz="2400" dirty="0">
                <a:latin typeface="PT Mono" panose="02060509020205020204" pitchFamily="49" charset="77"/>
                <a:ea typeface="Open Sans" panose="020B0606030504020204" pitchFamily="34" charset="0"/>
                <a:cs typeface="Consolas" panose="020B0609020204030204" pitchFamily="49" charset="0"/>
              </a:rPr>
              <a:t>TF Foot-printing (PIQ v1.3)</a:t>
            </a:r>
          </a:p>
        </p:txBody>
      </p:sp>
      <p:pic>
        <p:nvPicPr>
          <p:cNvPr id="67" name="Picture 66">
            <a:extLst>
              <a:ext uri="{FF2B5EF4-FFF2-40B4-BE49-F238E27FC236}">
                <a16:creationId xmlns:a16="http://schemas.microsoft.com/office/drawing/2014/main" id="{74F27E53-717D-284B-A29D-4CBA938B02D6}"/>
              </a:ext>
            </a:extLst>
          </p:cNvPr>
          <p:cNvPicPr>
            <a:picLocks noChangeAspect="1"/>
          </p:cNvPicPr>
          <p:nvPr/>
        </p:nvPicPr>
        <p:blipFill>
          <a:blip r:embed="rId11"/>
          <a:stretch>
            <a:fillRect/>
          </a:stretch>
        </p:blipFill>
        <p:spPr>
          <a:xfrm>
            <a:off x="31313470" y="7137526"/>
            <a:ext cx="2865264" cy="1807320"/>
          </a:xfrm>
          <a:prstGeom prst="rect">
            <a:avLst/>
          </a:prstGeom>
        </p:spPr>
      </p:pic>
      <p:pic>
        <p:nvPicPr>
          <p:cNvPr id="68" name="Picture 67">
            <a:extLst>
              <a:ext uri="{FF2B5EF4-FFF2-40B4-BE49-F238E27FC236}">
                <a16:creationId xmlns:a16="http://schemas.microsoft.com/office/drawing/2014/main" id="{37C6B4F1-DA72-134F-9E71-15AD86EE6E69}"/>
              </a:ext>
            </a:extLst>
          </p:cNvPr>
          <p:cNvPicPr>
            <a:picLocks noChangeAspect="1"/>
          </p:cNvPicPr>
          <p:nvPr/>
        </p:nvPicPr>
        <p:blipFill>
          <a:blip r:embed="rId12"/>
          <a:stretch>
            <a:fillRect/>
          </a:stretch>
        </p:blipFill>
        <p:spPr>
          <a:xfrm>
            <a:off x="33738685" y="8094584"/>
            <a:ext cx="2837315" cy="1882705"/>
          </a:xfrm>
          <a:prstGeom prst="rect">
            <a:avLst/>
          </a:prstGeom>
        </p:spPr>
      </p:pic>
      <p:sp>
        <p:nvSpPr>
          <p:cNvPr id="69" name="TextBox 68">
            <a:extLst>
              <a:ext uri="{FF2B5EF4-FFF2-40B4-BE49-F238E27FC236}">
                <a16:creationId xmlns:a16="http://schemas.microsoft.com/office/drawing/2014/main" id="{3A96A886-EC80-BB46-B836-35A5475F4DFE}"/>
              </a:ext>
            </a:extLst>
          </p:cNvPr>
          <p:cNvSpPr txBox="1"/>
          <p:nvPr/>
        </p:nvSpPr>
        <p:spPr>
          <a:xfrm>
            <a:off x="25146000" y="13565332"/>
            <a:ext cx="11887200" cy="4401205"/>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ATAC-</a:t>
            </a:r>
            <a:r>
              <a:rPr lang="en-US" sz="2800" dirty="0" err="1">
                <a:latin typeface="Open Sans" panose="020B0606030504020204" pitchFamily="34" charset="0"/>
                <a:ea typeface="Open Sans" panose="020B0606030504020204" pitchFamily="34" charset="0"/>
                <a:cs typeface="Open Sans" panose="020B0606030504020204" pitchFamily="34" charset="0"/>
              </a:rPr>
              <a:t>seq</a:t>
            </a:r>
            <a:r>
              <a:rPr lang="en-US" sz="2800" dirty="0">
                <a:latin typeface="Open Sans" panose="020B0606030504020204" pitchFamily="34" charset="0"/>
                <a:ea typeface="Open Sans" panose="020B0606030504020204" pitchFamily="34" charset="0"/>
                <a:cs typeface="Open Sans" panose="020B0606030504020204" pitchFamily="34" charset="0"/>
              </a:rPr>
              <a:t> bioinformatic analysis was performed using the </a:t>
            </a:r>
            <a:r>
              <a:rPr lang="en-US" sz="2800" dirty="0" err="1">
                <a:latin typeface="Open Sans" panose="020B0606030504020204" pitchFamily="34" charset="0"/>
                <a:ea typeface="Open Sans" panose="020B0606030504020204" pitchFamily="34" charset="0"/>
                <a:cs typeface="Open Sans" panose="020B0606030504020204" pitchFamily="34" charset="0"/>
              </a:rPr>
              <a:t>Epinomics</a:t>
            </a:r>
            <a:r>
              <a:rPr lang="en-US" sz="2800" dirty="0">
                <a:latin typeface="Open Sans" panose="020B0606030504020204" pitchFamily="34" charset="0"/>
                <a:ea typeface="Open Sans" panose="020B0606030504020204" pitchFamily="34" charset="0"/>
                <a:cs typeface="Open Sans" panose="020B0606030504020204" pitchFamily="34" charset="0"/>
              </a:rPr>
              <a:t> end-to-end platform (alignment, peak calling, and </a:t>
            </a:r>
            <a:r>
              <a:rPr lang="en-US" sz="2800" dirty="0" err="1">
                <a:latin typeface="Open Sans" panose="020B0606030504020204" pitchFamily="34" charset="0"/>
                <a:ea typeface="Open Sans" panose="020B0606030504020204" pitchFamily="34" charset="0"/>
                <a:cs typeface="Open Sans" panose="020B0606030504020204" pitchFamily="34" charset="0"/>
              </a:rPr>
              <a:t>footprinting</a:t>
            </a:r>
            <a:r>
              <a:rPr lang="en-US" sz="2800" dirty="0">
                <a:latin typeface="Open Sans" panose="020B0606030504020204" pitchFamily="34" charset="0"/>
                <a:ea typeface="Open Sans" panose="020B0606030504020204" pitchFamily="34" charset="0"/>
                <a:cs typeface="Open Sans" panose="020B0606030504020204" pitchFamily="34" charset="0"/>
              </a:rPr>
              <a:t>. Subsequent analysis and visualization was conducted in </a:t>
            </a:r>
            <a:r>
              <a:rPr lang="en-US" sz="2800" dirty="0" err="1">
                <a:latin typeface="Open Sans" panose="020B0606030504020204" pitchFamily="34" charset="0"/>
                <a:ea typeface="Open Sans" panose="020B0606030504020204" pitchFamily="34" charset="0"/>
                <a:cs typeface="Open Sans" panose="020B0606030504020204" pitchFamily="34" charset="0"/>
              </a:rPr>
              <a:t>Rstudio</a:t>
            </a:r>
            <a:r>
              <a:rPr lang="en-US" sz="2800" dirty="0">
                <a:latin typeface="Open Sans" panose="020B0606030504020204" pitchFamily="34" charset="0"/>
                <a:ea typeface="Open Sans" panose="020B0606030504020204" pitchFamily="34" charset="0"/>
                <a:cs typeface="Open Sans" panose="020B0606030504020204" pitchFamily="34" charset="0"/>
              </a:rPr>
              <a:t> using the packages (</a:t>
            </a:r>
            <a:r>
              <a:rPr lang="en-US" sz="2800" dirty="0" err="1">
                <a:latin typeface="Open Sans" panose="020B0606030504020204" pitchFamily="34" charset="0"/>
                <a:ea typeface="Open Sans" panose="020B0606030504020204" pitchFamily="34" charset="0"/>
                <a:cs typeface="Open Sans" panose="020B0606030504020204" pitchFamily="34" charset="0"/>
              </a:rPr>
              <a:t>Gviz</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esATAC</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ChIPseeker</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ChIPpeakAnno</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clusterProfiler</a:t>
            </a:r>
            <a:r>
              <a:rPr lang="en-US" sz="2800" dirty="0">
                <a:latin typeface="Open Sans" panose="020B0606030504020204" pitchFamily="34" charset="0"/>
                <a:ea typeface="Open Sans" panose="020B0606030504020204" pitchFamily="34" charset="0"/>
                <a:cs typeface="Open Sans" panose="020B0606030504020204" pitchFamily="34" charset="0"/>
              </a:rPr>
              <a:t>, </a:t>
            </a:r>
            <a:r>
              <a:rPr lang="en-US" sz="2800" dirty="0" err="1">
                <a:latin typeface="Open Sans" panose="020B0606030504020204" pitchFamily="34" charset="0"/>
                <a:ea typeface="Open Sans" panose="020B0606030504020204" pitchFamily="34" charset="0"/>
                <a:cs typeface="Open Sans" panose="020B0606030504020204" pitchFamily="34" charset="0"/>
              </a:rPr>
              <a:t>DiffBind</a:t>
            </a:r>
            <a:r>
              <a:rPr lang="en-US" sz="2800" dirty="0">
                <a:latin typeface="Open Sans" panose="020B0606030504020204" pitchFamily="34" charset="0"/>
                <a:ea typeface="Open Sans" panose="020B0606030504020204" pitchFamily="34" charset="0"/>
                <a:cs typeface="Open Sans" panose="020B0606030504020204" pitchFamily="34" charset="0"/>
              </a:rPr>
              <a:t>, and DESeq2). COPD GWAS </a:t>
            </a:r>
            <a:r>
              <a:rPr lang="en-US" sz="2800" dirty="0" err="1">
                <a:latin typeface="Open Sans" panose="020B0606030504020204" pitchFamily="34" charset="0"/>
                <a:ea typeface="Open Sans" panose="020B0606030504020204" pitchFamily="34" charset="0"/>
                <a:cs typeface="Open Sans" panose="020B0606030504020204" pitchFamily="34" charset="0"/>
              </a:rPr>
              <a:t>finemapping</a:t>
            </a:r>
            <a:r>
              <a:rPr lang="en-US" sz="2800" dirty="0">
                <a:latin typeface="Open Sans" panose="020B0606030504020204" pitchFamily="34" charset="0"/>
                <a:ea typeface="Open Sans" panose="020B0606030504020204" pitchFamily="34" charset="0"/>
                <a:cs typeface="Open Sans" panose="020B0606030504020204" pitchFamily="34" charset="0"/>
              </a:rPr>
              <a:t> was conducted using summary statistics obtained from Hobbs et al 2017 and the PICS algorithm (Broad Institute)</a:t>
            </a:r>
            <a:r>
              <a:rPr lang="en-US" sz="2800" baseline="30000" dirty="0">
                <a:latin typeface="Open Sans" panose="020B0606030504020204" pitchFamily="34" charset="0"/>
                <a:ea typeface="Open Sans" panose="020B0606030504020204" pitchFamily="34" charset="0"/>
                <a:cs typeface="Open Sans" panose="020B0606030504020204" pitchFamily="34" charset="0"/>
              </a:rPr>
              <a:t>2,6</a:t>
            </a:r>
            <a:r>
              <a:rPr lang="en-US" sz="2800" dirty="0">
                <a:latin typeface="Open Sans" panose="020B0606030504020204" pitchFamily="34" charset="0"/>
                <a:ea typeface="Open Sans" panose="020B0606030504020204" pitchFamily="34" charset="0"/>
                <a:cs typeface="Open Sans" panose="020B0606030504020204" pitchFamily="34" charset="0"/>
              </a:rPr>
              <a:t>. Fisher exact test was performed using ‘</a:t>
            </a:r>
            <a:r>
              <a:rPr lang="en-US" sz="2800" dirty="0" err="1">
                <a:latin typeface="Open Sans" panose="020B0606030504020204" pitchFamily="34" charset="0"/>
                <a:ea typeface="Open Sans" panose="020B0606030504020204" pitchFamily="34" charset="0"/>
                <a:cs typeface="Open Sans" panose="020B0606030504020204" pitchFamily="34" charset="0"/>
              </a:rPr>
              <a:t>bedtools</a:t>
            </a:r>
            <a:r>
              <a:rPr lang="en-US" sz="28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80" name="Picture 79"/>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601715" y="9211546"/>
            <a:ext cx="1828800" cy="914400"/>
          </a:xfrm>
          <a:prstGeom prst="rect">
            <a:avLst/>
          </a:prstGeom>
        </p:spPr>
      </p:pic>
      <p:pic>
        <p:nvPicPr>
          <p:cNvPr id="81" name="Picture 8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897396" y="9677478"/>
            <a:ext cx="1828800" cy="914400"/>
          </a:xfrm>
          <a:prstGeom prst="rect">
            <a:avLst/>
          </a:prstGeom>
        </p:spPr>
      </p:pic>
      <p:pic>
        <p:nvPicPr>
          <p:cNvPr id="82" name="Picture 81"/>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367969" y="10256639"/>
            <a:ext cx="1828800" cy="914400"/>
          </a:xfrm>
          <a:prstGeom prst="rect">
            <a:avLst/>
          </a:prstGeom>
        </p:spPr>
      </p:pic>
      <p:pic>
        <p:nvPicPr>
          <p:cNvPr id="83" name="Picture 82"/>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838542" y="10789692"/>
            <a:ext cx="1828800" cy="914400"/>
          </a:xfrm>
          <a:prstGeom prst="rect">
            <a:avLst/>
          </a:prstGeom>
        </p:spPr>
      </p:pic>
      <p:sp>
        <p:nvSpPr>
          <p:cNvPr id="84" name="TextBox 83">
            <a:extLst>
              <a:ext uri="{FF2B5EF4-FFF2-40B4-BE49-F238E27FC236}">
                <a16:creationId xmlns:a16="http://schemas.microsoft.com/office/drawing/2014/main" id="{6F6EDAE9-E4FC-0240-93A6-317A99845CD1}"/>
              </a:ext>
            </a:extLst>
          </p:cNvPr>
          <p:cNvSpPr txBox="1"/>
          <p:nvPr/>
        </p:nvSpPr>
        <p:spPr>
          <a:xfrm>
            <a:off x="407306" y="11831271"/>
            <a:ext cx="3588454" cy="954107"/>
          </a:xfrm>
          <a:prstGeom prst="rect">
            <a:avLst/>
          </a:prstGeom>
          <a:noFill/>
        </p:spPr>
        <p:txBody>
          <a:bodyPr wrap="square" rtlCol="0">
            <a:spAutoFit/>
          </a:bodyP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Culture in serum-free medium</a:t>
            </a:r>
          </a:p>
        </p:txBody>
      </p:sp>
      <p:pic>
        <p:nvPicPr>
          <p:cNvPr id="65" name="Picture 64">
            <a:extLst>
              <a:ext uri="{FF2B5EF4-FFF2-40B4-BE49-F238E27FC236}">
                <a16:creationId xmlns:a16="http://schemas.microsoft.com/office/drawing/2014/main" id="{9FD0C514-0432-0E4C-BCDD-BF5F5067BF30}"/>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25489592" y="7126031"/>
            <a:ext cx="6832629" cy="2738576"/>
          </a:xfrm>
          <a:prstGeom prst="rect">
            <a:avLst/>
          </a:prstGeom>
        </p:spPr>
      </p:pic>
    </p:spTree>
    <p:extLst>
      <p:ext uri="{BB962C8B-B14F-4D97-AF65-F5344CB8AC3E}">
        <p14:creationId xmlns:p14="http://schemas.microsoft.com/office/powerpoint/2010/main" val="25930457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20" name="TextBox 19"/>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Action Button: Home 20">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ction Button: Back or Previous 21">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1" name="Rectangle 70">
            <a:extLst>
              <a:ext uri="{FF2B5EF4-FFF2-40B4-BE49-F238E27FC236}">
                <a16:creationId xmlns:a16="http://schemas.microsoft.com/office/drawing/2014/main" id="{7B3DA53F-B0E1-D645-A34F-5835C160719E}"/>
              </a:ext>
            </a:extLst>
          </p:cNvPr>
          <p:cNvSpPr/>
          <p:nvPr/>
        </p:nvSpPr>
        <p:spPr>
          <a:xfrm>
            <a:off x="19202400" y="4572000"/>
            <a:ext cx="16459200" cy="1446550"/>
          </a:xfrm>
          <a:prstGeom prst="rect">
            <a:avLst/>
          </a:prstGeom>
          <a:noFill/>
        </p:spPr>
        <p:txBody>
          <a:bodyPr>
            <a:spAutoFit/>
          </a:bodyPr>
          <a:lstStyle/>
          <a:p>
            <a:pPr algn="ctr"/>
            <a:r>
              <a:rPr lang="en-US" sz="44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Omni-ATAC-</a:t>
            </a:r>
            <a:r>
              <a:rPr lang="en-US" sz="4400"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44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of primary lung airway epithelial cells functionally annotates COPD GWAS Loci</a:t>
            </a:r>
            <a:endParaRPr lang="en-US" sz="4400" dirty="0"/>
          </a:p>
        </p:txBody>
      </p:sp>
      <p:pic>
        <p:nvPicPr>
          <p:cNvPr id="72" name="Picture 71">
            <a:extLst>
              <a:ext uri="{FF2B5EF4-FFF2-40B4-BE49-F238E27FC236}">
                <a16:creationId xmlns:a16="http://schemas.microsoft.com/office/drawing/2014/main" id="{4151205D-1723-C642-8764-57CB70844A67}"/>
              </a:ext>
            </a:extLst>
          </p:cNvPr>
          <p:cNvPicPr>
            <a:picLocks noChangeAspect="1"/>
          </p:cNvPicPr>
          <p:nvPr/>
        </p:nvPicPr>
        <p:blipFill>
          <a:blip r:embed="rId2">
            <a:alphaModFix amt="75000"/>
          </a:blip>
          <a:stretch>
            <a:fillRect/>
          </a:stretch>
        </p:blipFill>
        <p:spPr>
          <a:xfrm>
            <a:off x="19356273" y="8261603"/>
            <a:ext cx="11850213" cy="5925107"/>
          </a:xfrm>
          <a:prstGeom prst="rect">
            <a:avLst/>
          </a:prstGeom>
          <a:ln w="19050">
            <a:solidFill>
              <a:schemeClr val="bg1">
                <a:lumMod val="50000"/>
              </a:schemeClr>
            </a:solidFill>
          </a:ln>
        </p:spPr>
      </p:pic>
      <p:pic>
        <p:nvPicPr>
          <p:cNvPr id="73" name="Picture 72">
            <a:extLst>
              <a:ext uri="{FF2B5EF4-FFF2-40B4-BE49-F238E27FC236}">
                <a16:creationId xmlns:a16="http://schemas.microsoft.com/office/drawing/2014/main" id="{61C084F0-011D-BB44-930D-B0387A26093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820304" y="6391703"/>
            <a:ext cx="5345996" cy="4710586"/>
          </a:xfrm>
          <a:prstGeom prst="rect">
            <a:avLst/>
          </a:prstGeom>
          <a:ln w="19050">
            <a:solidFill>
              <a:schemeClr val="tx1">
                <a:lumMod val="50000"/>
                <a:lumOff val="50000"/>
              </a:schemeClr>
            </a:solidFill>
          </a:ln>
          <a:effectLst>
            <a:outerShdw blurRad="50800" dist="38100" dir="8100000" algn="tr" rotWithShape="0">
              <a:prstClr val="black">
                <a:alpha val="40000"/>
              </a:prstClr>
            </a:outerShdw>
          </a:effectLst>
        </p:spPr>
      </p:pic>
      <p:sp>
        <p:nvSpPr>
          <p:cNvPr id="74" name="TextBox 73">
            <a:extLst>
              <a:ext uri="{FF2B5EF4-FFF2-40B4-BE49-F238E27FC236}">
                <a16:creationId xmlns:a16="http://schemas.microsoft.com/office/drawing/2014/main" id="{7BD529D7-9E66-D948-ACD7-20FD3B7AE972}"/>
              </a:ext>
            </a:extLst>
          </p:cNvPr>
          <p:cNvSpPr txBox="1"/>
          <p:nvPr/>
        </p:nvSpPr>
        <p:spPr>
          <a:xfrm>
            <a:off x="34005756" y="10660633"/>
            <a:ext cx="1110072" cy="400110"/>
          </a:xfrm>
          <a:prstGeom prst="rect">
            <a:avLst/>
          </a:prstGeom>
          <a:noFill/>
        </p:spPr>
        <p:txBody>
          <a:bodyPr wrap="square" rtlCol="0">
            <a:spAutoFit/>
          </a:bodyPr>
          <a:lstStyle/>
          <a:p>
            <a:pPr algn="ctr"/>
            <a:r>
              <a:rPr lang="en-US" sz="2000" i="1" dirty="0">
                <a:latin typeface="Open Sans" panose="020B0606030504020204" pitchFamily="34" charset="0"/>
                <a:ea typeface="Open Sans" panose="020B0606030504020204" pitchFamily="34" charset="0"/>
                <a:cs typeface="Open Sans" panose="020B0606030504020204" pitchFamily="34" charset="0"/>
              </a:rPr>
              <a:t>FAM13A</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75" name="Rectangle 74"/>
          <p:cNvSpPr/>
          <p:nvPr/>
        </p:nvSpPr>
        <p:spPr>
          <a:xfrm>
            <a:off x="19202399" y="14630400"/>
            <a:ext cx="16459200" cy="1859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Open chromatin profiles of </a:t>
            </a:r>
            <a:r>
              <a:rPr lang="en-US" sz="28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cells at the </a:t>
            </a:r>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FAM13A</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locus. </a:t>
            </a:r>
            <a:r>
              <a:rPr lang="en-US" sz="2800" dirty="0">
                <a:solidFill>
                  <a:srgbClr val="4093FF"/>
                </a:solidFill>
                <a:latin typeface="Open Sans" panose="020B0606030504020204" pitchFamily="34" charset="0"/>
                <a:ea typeface="Open Sans" panose="020B0606030504020204" pitchFamily="34" charset="0"/>
                <a:cs typeface="Open Sans" panose="020B0606030504020204" pitchFamily="34" charset="0"/>
              </a:rPr>
              <a:t>PICS fine-mapping </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of the lead COPD-associated SNP</a:t>
            </a:r>
            <a:r>
              <a:rPr lang="en-US" sz="28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6</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rs6837671, identified 35 candidate causal variants variants at the locus, of which </a:t>
            </a:r>
            <a:r>
              <a:rPr lang="en-US" sz="2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three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(rs2013701, rs2904259, rs4693980) overlapped with ATAC peaks. SNPs previously associated with COPD and lung function phenotypes (rs28459962, rs2013701, rs2904259, and rs4693980)  map to the same </a:t>
            </a: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open region</a:t>
            </a:r>
            <a:r>
              <a:rPr lang="en-US" sz="28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1,3</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7" name="Straight Arrow Connector 76">
            <a:extLst>
              <a:ext uri="{FF2B5EF4-FFF2-40B4-BE49-F238E27FC236}">
                <a16:creationId xmlns:a16="http://schemas.microsoft.com/office/drawing/2014/main" id="{0D20B270-D9F6-CB47-A0C8-9781EA8DCAAB}"/>
              </a:ext>
            </a:extLst>
          </p:cNvPr>
          <p:cNvCxnSpPr/>
          <p:nvPr/>
        </p:nvCxnSpPr>
        <p:spPr>
          <a:xfrm>
            <a:off x="33275754" y="10182948"/>
            <a:ext cx="0" cy="148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1FE153A-E2D0-1E49-8426-FED38DDCD4EA}"/>
              </a:ext>
            </a:extLst>
          </p:cNvPr>
          <p:cNvSpPr txBox="1"/>
          <p:nvPr/>
        </p:nvSpPr>
        <p:spPr>
          <a:xfrm>
            <a:off x="20558607" y="9046847"/>
            <a:ext cx="1037742" cy="338554"/>
          </a:xfrm>
          <a:prstGeom prst="rect">
            <a:avLst/>
          </a:prstGeom>
          <a:noFill/>
        </p:spPr>
        <p:txBody>
          <a:bodyPr wrap="square" rtlCol="0">
            <a:spAutoFit/>
          </a:bodyPr>
          <a:lstStyle/>
          <a:p>
            <a:r>
              <a:rPr lang="en-US" sz="16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16HBE1</a:t>
            </a:r>
          </a:p>
        </p:txBody>
      </p:sp>
      <p:sp>
        <p:nvSpPr>
          <p:cNvPr id="79" name="TextBox 78">
            <a:extLst>
              <a:ext uri="{FF2B5EF4-FFF2-40B4-BE49-F238E27FC236}">
                <a16:creationId xmlns:a16="http://schemas.microsoft.com/office/drawing/2014/main" id="{6AEE5630-D0BB-B74D-AF03-12DBADB75614}"/>
              </a:ext>
            </a:extLst>
          </p:cNvPr>
          <p:cNvSpPr txBox="1"/>
          <p:nvPr/>
        </p:nvSpPr>
        <p:spPr>
          <a:xfrm>
            <a:off x="20574197" y="9448565"/>
            <a:ext cx="1022152" cy="338554"/>
          </a:xfrm>
          <a:prstGeom prst="rect">
            <a:avLst/>
          </a:prstGeom>
          <a:noFill/>
        </p:spPr>
        <p:txBody>
          <a:bodyPr wrap="square" rtlCol="0">
            <a:spAutoFit/>
          </a:bodyPr>
          <a:lstStyle/>
          <a:p>
            <a:r>
              <a:rPr lang="en-US" sz="16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16HBE2</a:t>
            </a:r>
          </a:p>
        </p:txBody>
      </p:sp>
      <p:sp>
        <p:nvSpPr>
          <p:cNvPr id="80" name="TextBox 79">
            <a:extLst>
              <a:ext uri="{FF2B5EF4-FFF2-40B4-BE49-F238E27FC236}">
                <a16:creationId xmlns:a16="http://schemas.microsoft.com/office/drawing/2014/main" id="{33F67CFD-0BE3-1145-94BC-DE1723A5ACC2}"/>
              </a:ext>
            </a:extLst>
          </p:cNvPr>
          <p:cNvSpPr txBox="1"/>
          <p:nvPr/>
        </p:nvSpPr>
        <p:spPr>
          <a:xfrm>
            <a:off x="20574198" y="9850234"/>
            <a:ext cx="898974" cy="338554"/>
          </a:xfrm>
          <a:prstGeom prst="rect">
            <a:avLst/>
          </a:prstGeom>
          <a:noFill/>
        </p:spPr>
        <p:txBody>
          <a:bodyPr wrap="square" rtlCol="0">
            <a:spAutoFit/>
          </a:bodyPr>
          <a:lstStyle/>
          <a:p>
            <a:r>
              <a:rPr lang="en-US" sz="16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NHBE1</a:t>
            </a:r>
          </a:p>
        </p:txBody>
      </p:sp>
      <p:sp>
        <p:nvSpPr>
          <p:cNvPr id="81" name="TextBox 80">
            <a:extLst>
              <a:ext uri="{FF2B5EF4-FFF2-40B4-BE49-F238E27FC236}">
                <a16:creationId xmlns:a16="http://schemas.microsoft.com/office/drawing/2014/main" id="{FB8FC0F5-2F80-3B4F-B495-A09DC64B3DFC}"/>
              </a:ext>
            </a:extLst>
          </p:cNvPr>
          <p:cNvSpPr txBox="1"/>
          <p:nvPr/>
        </p:nvSpPr>
        <p:spPr>
          <a:xfrm>
            <a:off x="20570833" y="10272409"/>
            <a:ext cx="898974" cy="338554"/>
          </a:xfrm>
          <a:prstGeom prst="rect">
            <a:avLst/>
          </a:prstGeom>
          <a:noFill/>
        </p:spPr>
        <p:txBody>
          <a:bodyPr wrap="square" rtlCol="0">
            <a:spAutoFit/>
          </a:bodyPr>
          <a:lstStyle/>
          <a:p>
            <a:r>
              <a:rPr lang="en-US" sz="16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NHBE2</a:t>
            </a:r>
          </a:p>
        </p:txBody>
      </p:sp>
      <p:sp>
        <p:nvSpPr>
          <p:cNvPr id="82" name="TextBox 81">
            <a:extLst>
              <a:ext uri="{FF2B5EF4-FFF2-40B4-BE49-F238E27FC236}">
                <a16:creationId xmlns:a16="http://schemas.microsoft.com/office/drawing/2014/main" id="{7B8DEFEE-EF69-7947-A98C-C6C60F9A9BFA}"/>
              </a:ext>
            </a:extLst>
          </p:cNvPr>
          <p:cNvSpPr txBox="1"/>
          <p:nvPr/>
        </p:nvSpPr>
        <p:spPr>
          <a:xfrm>
            <a:off x="20583539" y="10701228"/>
            <a:ext cx="898974" cy="338554"/>
          </a:xfrm>
          <a:prstGeom prst="rect">
            <a:avLst/>
          </a:prstGeom>
          <a:noFill/>
        </p:spPr>
        <p:txBody>
          <a:bodyPr wrap="square" rtlCol="0">
            <a:spAutoFit/>
          </a:bodyPr>
          <a:lstStyle/>
          <a:p>
            <a:r>
              <a:rPr lang="en-US" sz="1600">
                <a:solidFill>
                  <a:srgbClr val="7570B3"/>
                </a:solidFill>
                <a:latin typeface="Open Sans" panose="020B0606030504020204" pitchFamily="34" charset="0"/>
                <a:ea typeface="Open Sans" panose="020B0606030504020204" pitchFamily="34" charset="0"/>
                <a:cs typeface="Open Sans" panose="020B0606030504020204" pitchFamily="34" charset="0"/>
              </a:rPr>
              <a:t>SAEC1</a:t>
            </a:r>
            <a:endParaRPr lang="en-US" sz="1600" dirty="0">
              <a:solidFill>
                <a:srgbClr val="7570B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TextBox 82">
            <a:extLst>
              <a:ext uri="{FF2B5EF4-FFF2-40B4-BE49-F238E27FC236}">
                <a16:creationId xmlns:a16="http://schemas.microsoft.com/office/drawing/2014/main" id="{7D621862-4A81-084F-80A6-C470D4146CDF}"/>
              </a:ext>
            </a:extLst>
          </p:cNvPr>
          <p:cNvSpPr txBox="1"/>
          <p:nvPr/>
        </p:nvSpPr>
        <p:spPr>
          <a:xfrm>
            <a:off x="20583539" y="11105031"/>
            <a:ext cx="898974" cy="338554"/>
          </a:xfrm>
          <a:prstGeom prst="rect">
            <a:avLst/>
          </a:prstGeom>
          <a:noFill/>
        </p:spPr>
        <p:txBody>
          <a:bodyPr wrap="square" rtlCol="0">
            <a:spAutoFit/>
          </a:bodyPr>
          <a:lstStyle/>
          <a:p>
            <a:r>
              <a:rPr lang="en-US" sz="16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SAEC2</a:t>
            </a:r>
          </a:p>
        </p:txBody>
      </p:sp>
      <p:sp>
        <p:nvSpPr>
          <p:cNvPr id="84" name="TextBox 83">
            <a:extLst>
              <a:ext uri="{FF2B5EF4-FFF2-40B4-BE49-F238E27FC236}">
                <a16:creationId xmlns:a16="http://schemas.microsoft.com/office/drawing/2014/main" id="{F81C1165-D1AB-2944-B7B9-8D5CF78BFBC5}"/>
              </a:ext>
            </a:extLst>
          </p:cNvPr>
          <p:cNvSpPr txBox="1"/>
          <p:nvPr/>
        </p:nvSpPr>
        <p:spPr>
          <a:xfrm>
            <a:off x="20583533" y="11492585"/>
            <a:ext cx="898974" cy="338554"/>
          </a:xfrm>
          <a:prstGeom prst="rect">
            <a:avLst/>
          </a:prstGeom>
          <a:noFill/>
        </p:spPr>
        <p:txBody>
          <a:bodyPr wrap="square" rtlCol="0">
            <a:spAutoFit/>
          </a:bodyPr>
          <a:lstStyle/>
          <a:p>
            <a:r>
              <a:rPr lang="en-US" sz="16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SAEC3</a:t>
            </a:r>
          </a:p>
        </p:txBody>
      </p:sp>
      <p:sp>
        <p:nvSpPr>
          <p:cNvPr id="85" name="TextBox 84">
            <a:extLst>
              <a:ext uri="{FF2B5EF4-FFF2-40B4-BE49-F238E27FC236}">
                <a16:creationId xmlns:a16="http://schemas.microsoft.com/office/drawing/2014/main" id="{161DFDDA-B41F-0443-96B4-428E4FA505D8}"/>
              </a:ext>
            </a:extLst>
          </p:cNvPr>
          <p:cNvSpPr txBox="1"/>
          <p:nvPr/>
        </p:nvSpPr>
        <p:spPr>
          <a:xfrm>
            <a:off x="20583533" y="11914722"/>
            <a:ext cx="898974" cy="338554"/>
          </a:xfrm>
          <a:prstGeom prst="rect">
            <a:avLst/>
          </a:prstGeom>
          <a:noFill/>
        </p:spPr>
        <p:txBody>
          <a:bodyPr wrap="square" rtlCol="0">
            <a:spAutoFit/>
          </a:bodyPr>
          <a:lstStyle/>
          <a:p>
            <a:r>
              <a:rPr lang="en-US" sz="16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SAEC4</a:t>
            </a:r>
          </a:p>
        </p:txBody>
      </p:sp>
      <p:cxnSp>
        <p:nvCxnSpPr>
          <p:cNvPr id="86" name="Straight Arrow Connector 85">
            <a:extLst>
              <a:ext uri="{FF2B5EF4-FFF2-40B4-BE49-F238E27FC236}">
                <a16:creationId xmlns:a16="http://schemas.microsoft.com/office/drawing/2014/main" id="{503B9897-C4AE-0D48-A8F4-2BC4ED80B5B2}"/>
              </a:ext>
            </a:extLst>
          </p:cNvPr>
          <p:cNvCxnSpPr>
            <a:cxnSpLocks/>
          </p:cNvCxnSpPr>
          <p:nvPr/>
        </p:nvCxnSpPr>
        <p:spPr>
          <a:xfrm rot="10800000">
            <a:off x="33576309" y="10809827"/>
            <a:ext cx="0" cy="148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B13055B-B69A-F14E-93EF-E09A263516BA}"/>
              </a:ext>
            </a:extLst>
          </p:cNvPr>
          <p:cNvCxnSpPr>
            <a:cxnSpLocks/>
          </p:cNvCxnSpPr>
          <p:nvPr/>
        </p:nvCxnSpPr>
        <p:spPr>
          <a:xfrm rot="10800000">
            <a:off x="33615892" y="10813783"/>
            <a:ext cx="0" cy="148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3661EC-106C-1848-82EF-7CBE08F067E7}"/>
              </a:ext>
            </a:extLst>
          </p:cNvPr>
          <p:cNvCxnSpPr>
            <a:cxnSpLocks/>
          </p:cNvCxnSpPr>
          <p:nvPr/>
        </p:nvCxnSpPr>
        <p:spPr>
          <a:xfrm rot="10800000">
            <a:off x="33602038" y="10811802"/>
            <a:ext cx="0" cy="1483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689A137C-70E6-E04A-8400-0EF741F090F1}"/>
              </a:ext>
            </a:extLst>
          </p:cNvPr>
          <p:cNvSpPr txBox="1"/>
          <p:nvPr/>
        </p:nvSpPr>
        <p:spPr>
          <a:xfrm>
            <a:off x="20612297" y="12316491"/>
            <a:ext cx="845283" cy="584775"/>
          </a:xfrm>
          <a:prstGeom prst="rect">
            <a:avLst/>
          </a:prstGeom>
          <a:noFill/>
        </p:spPr>
        <p:txBody>
          <a:bodyPr wrap="square" rtlCol="0">
            <a:spAutoFit/>
          </a:bodyPr>
          <a:lstStyle/>
          <a:p>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ZINBA</a:t>
            </a:r>
          </a:p>
          <a:p>
            <a:r>
              <a:rPr lang="en-US" sz="16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PEAKS</a:t>
            </a:r>
          </a:p>
        </p:txBody>
      </p:sp>
      <p:sp>
        <p:nvSpPr>
          <p:cNvPr id="90" name="TextBox 89">
            <a:extLst>
              <a:ext uri="{FF2B5EF4-FFF2-40B4-BE49-F238E27FC236}">
                <a16:creationId xmlns:a16="http://schemas.microsoft.com/office/drawing/2014/main" id="{91453500-266E-6846-BA7D-7E74CB9F7D19}"/>
              </a:ext>
            </a:extLst>
          </p:cNvPr>
          <p:cNvSpPr txBox="1"/>
          <p:nvPr/>
        </p:nvSpPr>
        <p:spPr>
          <a:xfrm>
            <a:off x="20552714" y="12974931"/>
            <a:ext cx="1240944" cy="338554"/>
          </a:xfrm>
          <a:prstGeom prst="rect">
            <a:avLst/>
          </a:prstGeom>
          <a:noFill/>
        </p:spPr>
        <p:txBody>
          <a:bodyPr wrap="square" rtlCol="0">
            <a:spAutoFit/>
          </a:bodyPr>
          <a:lstStyle/>
          <a:p>
            <a:r>
              <a:rPr lang="en-US" sz="1600" dirty="0">
                <a:solidFill>
                  <a:srgbClr val="4093FF"/>
                </a:solidFill>
                <a:latin typeface="Open Sans" panose="020B0606030504020204" pitchFamily="34" charset="0"/>
                <a:ea typeface="Open Sans" panose="020B0606030504020204" pitchFamily="34" charset="0"/>
                <a:cs typeface="Open Sans" panose="020B0606030504020204" pitchFamily="34" charset="0"/>
              </a:rPr>
              <a:t>PICS SNPs</a:t>
            </a:r>
          </a:p>
        </p:txBody>
      </p:sp>
      <p:sp>
        <p:nvSpPr>
          <p:cNvPr id="91" name="Rectangle 90">
            <a:extLst>
              <a:ext uri="{FF2B5EF4-FFF2-40B4-BE49-F238E27FC236}">
                <a16:creationId xmlns:a16="http://schemas.microsoft.com/office/drawing/2014/main" id="{BF1C35BE-E799-D240-8E8D-F330E59EB25D}"/>
              </a:ext>
            </a:extLst>
          </p:cNvPr>
          <p:cNvSpPr/>
          <p:nvPr/>
        </p:nvSpPr>
        <p:spPr>
          <a:xfrm>
            <a:off x="33505837" y="6927623"/>
            <a:ext cx="200543" cy="4127282"/>
          </a:xfrm>
          <a:prstGeom prst="rect">
            <a:avLst/>
          </a:prstGeom>
          <a:solidFill>
            <a:srgbClr val="FFFF99">
              <a:alpha val="40000"/>
            </a:srgb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828800" y="4572000"/>
            <a:ext cx="16459200" cy="1446550"/>
          </a:xfrm>
          <a:prstGeom prst="rect">
            <a:avLst/>
          </a:prstGeom>
          <a:noFill/>
          <a:ln>
            <a:noFill/>
          </a:ln>
        </p:spPr>
        <p:txBody>
          <a:bodyPr wrap="square">
            <a:spAutoFit/>
          </a:bodyPr>
          <a:lstStyle/>
          <a:p>
            <a:pPr algn="ctr"/>
            <a:r>
              <a:rPr lang="en-US" sz="4400" dirty="0">
                <a:latin typeface="Open Sans" panose="020B0606030504020204" pitchFamily="34" charset="0"/>
                <a:ea typeface="Open Sans" panose="020B0606030504020204" pitchFamily="34" charset="0"/>
                <a:cs typeface="Open Sans" panose="020B0606030504020204" pitchFamily="34" charset="0"/>
              </a:rPr>
              <a:t>Omni-ATAC-</a:t>
            </a:r>
            <a:r>
              <a:rPr lang="en-US" sz="4400" dirty="0" err="1">
                <a:latin typeface="Open Sans" panose="020B0606030504020204" pitchFamily="34" charset="0"/>
                <a:ea typeface="Open Sans" panose="020B0606030504020204" pitchFamily="34" charset="0"/>
                <a:cs typeface="Open Sans" panose="020B0606030504020204" pitchFamily="34" charset="0"/>
              </a:rPr>
              <a:t>seq</a:t>
            </a:r>
            <a:r>
              <a:rPr lang="en-US" sz="4400" dirty="0">
                <a:latin typeface="Open Sans" panose="020B0606030504020204" pitchFamily="34" charset="0"/>
                <a:ea typeface="Open Sans" panose="020B0606030504020204" pitchFamily="34" charset="0"/>
                <a:cs typeface="Open Sans" panose="020B0606030504020204" pitchFamily="34" charset="0"/>
              </a:rPr>
              <a:t> outperforms Fast-ATAC-</a:t>
            </a:r>
            <a:r>
              <a:rPr lang="en-US" sz="4400" dirty="0" err="1">
                <a:latin typeface="Open Sans" panose="020B0606030504020204" pitchFamily="34" charset="0"/>
                <a:ea typeface="Open Sans" panose="020B0606030504020204" pitchFamily="34" charset="0"/>
                <a:cs typeface="Open Sans" panose="020B0606030504020204" pitchFamily="34" charset="0"/>
              </a:rPr>
              <a:t>seq</a:t>
            </a:r>
            <a:r>
              <a:rPr lang="en-US" sz="4400" dirty="0">
                <a:latin typeface="Open Sans" panose="020B0606030504020204" pitchFamily="34" charset="0"/>
                <a:ea typeface="Open Sans" panose="020B0606030504020204" pitchFamily="34" charset="0"/>
                <a:cs typeface="Open Sans" panose="020B0606030504020204" pitchFamily="34" charset="0"/>
              </a:rPr>
              <a:t> in 16HBE human bronchial epithelial cell line</a:t>
            </a:r>
            <a:endParaRPr lang="en-US" sz="4400" dirty="0"/>
          </a:p>
        </p:txBody>
      </p:sp>
      <p:pic>
        <p:nvPicPr>
          <p:cNvPr id="93" name="Graphic 59">
            <a:extLst>
              <a:ext uri="{FF2B5EF4-FFF2-40B4-BE49-F238E27FC236}">
                <a16:creationId xmlns:a16="http://schemas.microsoft.com/office/drawing/2014/main" id="{6617F13B-2989-CC46-976A-4A89193C65F3}"/>
              </a:ext>
            </a:extLst>
          </p:cNvPr>
          <p:cNvPicPr>
            <a:picLocks noChangeAspect="1"/>
          </p:cNvPicPr>
          <p:nvPr/>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l="4137"/>
          <a:stretch/>
        </p:blipFill>
        <p:spPr>
          <a:xfrm>
            <a:off x="8607828" y="11631084"/>
            <a:ext cx="8765772" cy="4572000"/>
          </a:xfrm>
          <a:prstGeom prst="rect">
            <a:avLst/>
          </a:prstGeom>
        </p:spPr>
      </p:pic>
      <p:pic>
        <p:nvPicPr>
          <p:cNvPr id="94" name="Graphic 61">
            <a:extLst>
              <a:ext uri="{FF2B5EF4-FFF2-40B4-BE49-F238E27FC236}">
                <a16:creationId xmlns:a16="http://schemas.microsoft.com/office/drawing/2014/main" id="{7FF6628A-99DD-1F42-9762-3A2028298B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200" y="6368597"/>
            <a:ext cx="7315200" cy="5486400"/>
          </a:xfrm>
          <a:prstGeom prst="rect">
            <a:avLst/>
          </a:prstGeom>
        </p:spPr>
      </p:pic>
      <p:pic>
        <p:nvPicPr>
          <p:cNvPr id="95" name="Graphic 64">
            <a:extLst>
              <a:ext uri="{FF2B5EF4-FFF2-40B4-BE49-F238E27FC236}">
                <a16:creationId xmlns:a16="http://schemas.microsoft.com/office/drawing/2014/main" id="{BEE97C85-40E1-2D45-89EB-8B3357B122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9300" y="11763250"/>
            <a:ext cx="4572000" cy="4572000"/>
          </a:xfrm>
          <a:prstGeom prst="rect">
            <a:avLst/>
          </a:prstGeom>
        </p:spPr>
      </p:pic>
      <p:pic>
        <p:nvPicPr>
          <p:cNvPr id="96" name="Picture 95">
            <a:extLst>
              <a:ext uri="{FF2B5EF4-FFF2-40B4-BE49-F238E27FC236}">
                <a16:creationId xmlns:a16="http://schemas.microsoft.com/office/drawing/2014/main" id="{BC903C02-115F-1943-97E7-60C1BDFB7E66}"/>
              </a:ext>
            </a:extLst>
          </p:cNvPr>
          <p:cNvPicPr>
            <a:picLocks noChangeAspect="1"/>
          </p:cNvPicPr>
          <p:nvPr/>
        </p:nvPicPr>
        <p:blipFill>
          <a:blip r:embed="rId10"/>
          <a:stretch>
            <a:fillRect/>
          </a:stretch>
        </p:blipFill>
        <p:spPr>
          <a:xfrm>
            <a:off x="10058400" y="6437376"/>
            <a:ext cx="7315200" cy="5518040"/>
          </a:xfrm>
          <a:prstGeom prst="rect">
            <a:avLst/>
          </a:prstGeom>
        </p:spPr>
      </p:pic>
      <p:pic>
        <p:nvPicPr>
          <p:cNvPr id="97" name="Graphic 78">
            <a:extLst>
              <a:ext uri="{FF2B5EF4-FFF2-40B4-BE49-F238E27FC236}">
                <a16:creationId xmlns:a16="http://schemas.microsoft.com/office/drawing/2014/main" id="{777403C0-1DA1-A143-B164-F147F955F1D7}"/>
              </a:ext>
            </a:extLst>
          </p:cNvPr>
          <p:cNvPicPr>
            <a:picLocks noChangeAspect="1"/>
          </p:cNvPicPr>
          <p:nvPr/>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l="50958" t="2083" r="12542" b="81588"/>
          <a:stretch/>
        </p:blipFill>
        <p:spPr>
          <a:xfrm>
            <a:off x="12516580" y="7131367"/>
            <a:ext cx="3079953" cy="688943"/>
          </a:xfrm>
          <a:prstGeom prst="rect">
            <a:avLst/>
          </a:prstGeom>
        </p:spPr>
      </p:pic>
      <p:sp>
        <p:nvSpPr>
          <p:cNvPr id="98" name="Rectangle 97">
            <a:extLst>
              <a:ext uri="{FF2B5EF4-FFF2-40B4-BE49-F238E27FC236}">
                <a16:creationId xmlns:a16="http://schemas.microsoft.com/office/drawing/2014/main" id="{DC639C23-D015-1148-9DA6-E52A2F025D60}"/>
              </a:ext>
            </a:extLst>
          </p:cNvPr>
          <p:cNvSpPr/>
          <p:nvPr/>
        </p:nvSpPr>
        <p:spPr>
          <a:xfrm>
            <a:off x="1828800" y="16459200"/>
            <a:ext cx="16459200" cy="2792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In 16HBE human bronchial epithelial cell line, the optimized </a:t>
            </a:r>
            <a:r>
              <a:rPr lang="en-US" sz="2800" dirty="0">
                <a:solidFill>
                  <a:srgbClr val="FF2738"/>
                </a:solidFill>
                <a:latin typeface="Open Sans" panose="020B0606030504020204" pitchFamily="34" charset="0"/>
                <a:ea typeface="Open Sans" panose="020B0606030504020204" pitchFamily="34" charset="0"/>
                <a:cs typeface="Open Sans" panose="020B0606030504020204" pitchFamily="34" charset="0"/>
              </a:rPr>
              <a:t>Omni-ATAC-</a:t>
            </a:r>
            <a:r>
              <a:rPr lang="en-US" sz="2800" dirty="0" err="1">
                <a:solidFill>
                  <a:srgbClr val="FF2738"/>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protocol, compared to </a:t>
            </a:r>
            <a:r>
              <a:rPr lang="en-US" sz="2800" dirty="0">
                <a:solidFill>
                  <a:srgbClr val="437CB0"/>
                </a:solidFill>
                <a:latin typeface="Open Sans" panose="020B0606030504020204" pitchFamily="34" charset="0"/>
                <a:ea typeface="Open Sans" panose="020B0606030504020204" pitchFamily="34" charset="0"/>
                <a:cs typeface="Open Sans" panose="020B0606030504020204" pitchFamily="34" charset="0"/>
              </a:rPr>
              <a:t>Fast-ATAC-</a:t>
            </a:r>
            <a:r>
              <a:rPr lang="en-US" sz="2800" dirty="0" err="1">
                <a:solidFill>
                  <a:srgbClr val="437CB0"/>
                </a:solidFill>
                <a:latin typeface="Open Sans" panose="020B0606030504020204" pitchFamily="34" charset="0"/>
                <a:ea typeface="Open Sans" panose="020B0606030504020204" pitchFamily="34" charset="0"/>
                <a:cs typeface="Open Sans" panose="020B0606030504020204" pitchFamily="34" charset="0"/>
              </a:rPr>
              <a:t>seq</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(A) increased nuclear reads and decreased contaminant mitochondrial reads sequenced, (B) increased signal-to-background (“fraction of reads in peaks”), (C) increased signal at transcription starts sites, and (D) increased enrichment of reads mapped to transcripts, promoters, and distal promoters.</a:t>
            </a:r>
          </a:p>
        </p:txBody>
      </p:sp>
      <p:sp>
        <p:nvSpPr>
          <p:cNvPr id="101" name="TextBox 100">
            <a:extLst>
              <a:ext uri="{FF2B5EF4-FFF2-40B4-BE49-F238E27FC236}">
                <a16:creationId xmlns:a16="http://schemas.microsoft.com/office/drawing/2014/main" id="{98A12520-E30A-FE4B-81D4-226AB540C66A}"/>
              </a:ext>
            </a:extLst>
          </p:cNvPr>
          <p:cNvSpPr txBox="1"/>
          <p:nvPr/>
        </p:nvSpPr>
        <p:spPr>
          <a:xfrm>
            <a:off x="3179913" y="639996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a:t>
            </a:r>
          </a:p>
        </p:txBody>
      </p:sp>
      <p:sp>
        <p:nvSpPr>
          <p:cNvPr id="102" name="TextBox 101">
            <a:extLst>
              <a:ext uri="{FF2B5EF4-FFF2-40B4-BE49-F238E27FC236}">
                <a16:creationId xmlns:a16="http://schemas.microsoft.com/office/drawing/2014/main" id="{514311D3-A794-E344-BBDD-874CBDB03379}"/>
              </a:ext>
            </a:extLst>
          </p:cNvPr>
          <p:cNvSpPr txBox="1"/>
          <p:nvPr/>
        </p:nvSpPr>
        <p:spPr>
          <a:xfrm>
            <a:off x="9609348" y="640080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B</a:t>
            </a:r>
          </a:p>
        </p:txBody>
      </p:sp>
      <p:sp>
        <p:nvSpPr>
          <p:cNvPr id="103" name="TextBox 102">
            <a:extLst>
              <a:ext uri="{FF2B5EF4-FFF2-40B4-BE49-F238E27FC236}">
                <a16:creationId xmlns:a16="http://schemas.microsoft.com/office/drawing/2014/main" id="{0A3DFF43-3D27-6E4B-842B-0BBA21E335D3}"/>
              </a:ext>
            </a:extLst>
          </p:cNvPr>
          <p:cNvSpPr txBox="1"/>
          <p:nvPr/>
        </p:nvSpPr>
        <p:spPr>
          <a:xfrm>
            <a:off x="8742560" y="1188720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D</a:t>
            </a:r>
          </a:p>
        </p:txBody>
      </p:sp>
      <p:sp>
        <p:nvSpPr>
          <p:cNvPr id="104" name="TextBox 103">
            <a:extLst>
              <a:ext uri="{FF2B5EF4-FFF2-40B4-BE49-F238E27FC236}">
                <a16:creationId xmlns:a16="http://schemas.microsoft.com/office/drawing/2014/main" id="{59F9B4E8-087C-3B44-810B-092EC76A0561}"/>
              </a:ext>
            </a:extLst>
          </p:cNvPr>
          <p:cNvSpPr txBox="1"/>
          <p:nvPr/>
        </p:nvSpPr>
        <p:spPr>
          <a:xfrm>
            <a:off x="3175487" y="1188720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a:t>
            </a:r>
          </a:p>
        </p:txBody>
      </p:sp>
      <p:sp>
        <p:nvSpPr>
          <p:cNvPr id="76" name="Rectangle 75">
            <a:extLst>
              <a:ext uri="{FF2B5EF4-FFF2-40B4-BE49-F238E27FC236}">
                <a16:creationId xmlns:a16="http://schemas.microsoft.com/office/drawing/2014/main" id="{8D113BD4-0503-1E4C-AFA7-DEFA0A9697E8}"/>
              </a:ext>
            </a:extLst>
          </p:cNvPr>
          <p:cNvSpPr/>
          <p:nvPr/>
        </p:nvSpPr>
        <p:spPr>
          <a:xfrm>
            <a:off x="32701547" y="9901463"/>
            <a:ext cx="1184940" cy="338554"/>
          </a:xfrm>
          <a:prstGeom prst="rect">
            <a:avLst/>
          </a:prstGeom>
        </p:spPr>
        <p:txBody>
          <a:bodyPr wrap="none">
            <a:spAutoFit/>
          </a:bodyPr>
          <a:lstStyle/>
          <a:p>
            <a:r>
              <a:rPr lang="en-US" sz="1600" dirty="0">
                <a:latin typeface="Open Sans" panose="020B0606030504020204" pitchFamily="34" charset="0"/>
                <a:ea typeface="Open Sans" panose="020B0606030504020204" pitchFamily="34" charset="0"/>
                <a:cs typeface="Open Sans" panose="020B0606030504020204" pitchFamily="34" charset="0"/>
              </a:rPr>
              <a:t>rs6837671</a:t>
            </a:r>
            <a:endParaRPr lang="en-US" sz="1600" dirty="0"/>
          </a:p>
        </p:txBody>
      </p:sp>
      <p:sp>
        <p:nvSpPr>
          <p:cNvPr id="40" name="TextBox 39">
            <a:extLst>
              <a:ext uri="{FF2B5EF4-FFF2-40B4-BE49-F238E27FC236}">
                <a16:creationId xmlns:a16="http://schemas.microsoft.com/office/drawing/2014/main" id="{1F2D69AE-6D84-7043-9821-0FD9DA42E95B}"/>
              </a:ext>
            </a:extLst>
          </p:cNvPr>
          <p:cNvSpPr txBox="1"/>
          <p:nvPr/>
        </p:nvSpPr>
        <p:spPr>
          <a:xfrm>
            <a:off x="26891683" y="13817533"/>
            <a:ext cx="1110072" cy="400110"/>
          </a:xfrm>
          <a:prstGeom prst="rect">
            <a:avLst/>
          </a:prstGeom>
          <a:noFill/>
        </p:spPr>
        <p:txBody>
          <a:bodyPr wrap="square" rtlCol="0">
            <a:spAutoFit/>
          </a:bodyPr>
          <a:lstStyle/>
          <a:p>
            <a:pPr algn="ctr"/>
            <a:r>
              <a:rPr lang="en-US" sz="2000" i="1" dirty="0">
                <a:latin typeface="Open Sans" panose="020B0606030504020204" pitchFamily="34" charset="0"/>
                <a:ea typeface="Open Sans" panose="020B0606030504020204" pitchFamily="34" charset="0"/>
                <a:cs typeface="Open Sans" panose="020B0606030504020204" pitchFamily="34" charset="0"/>
              </a:rPr>
              <a:t>FAM13A</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861557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20" name="TextBox 19"/>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Action Button: Home 20">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ction Button: Back or Previous 21">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22">
            <a:extLst>
              <a:ext uri="{FF2B5EF4-FFF2-40B4-BE49-F238E27FC236}">
                <a16:creationId xmlns:a16="http://schemas.microsoft.com/office/drawing/2014/main" id="{F852582F-46A1-6946-AE24-FE40E45D3CBC}"/>
              </a:ext>
            </a:extLst>
          </p:cNvPr>
          <p:cNvPicPr>
            <a:picLocks noChangeAspect="1"/>
          </p:cNvPicPr>
          <p:nvPr/>
        </p:nvPicPr>
        <p:blipFill rotWithShape="1">
          <a:blip r:embed="rId3">
            <a:extLst>
              <a:ext uri="{28A0092B-C50C-407E-A947-70E740481C1C}">
                <a14:useLocalDpi xmlns:a14="http://schemas.microsoft.com/office/drawing/2010/main"/>
              </a:ext>
            </a:extLst>
          </a:blip>
          <a:srcRect r="5160"/>
          <a:stretch/>
        </p:blipFill>
        <p:spPr>
          <a:xfrm>
            <a:off x="11713808" y="6100958"/>
            <a:ext cx="5006945" cy="8476292"/>
          </a:xfrm>
          <a:prstGeom prst="rect">
            <a:avLst/>
          </a:prstGeom>
        </p:spPr>
      </p:pic>
      <p:pic>
        <p:nvPicPr>
          <p:cNvPr id="24" name="Picture 23">
            <a:extLst>
              <a:ext uri="{FF2B5EF4-FFF2-40B4-BE49-F238E27FC236}">
                <a16:creationId xmlns:a16="http://schemas.microsoft.com/office/drawing/2014/main" id="{97B3FBEB-B606-BA4D-8F42-4B23CF4DAFF0}"/>
              </a:ext>
            </a:extLst>
          </p:cNvPr>
          <p:cNvPicPr>
            <a:picLocks noChangeAspect="1"/>
          </p:cNvPicPr>
          <p:nvPr/>
        </p:nvPicPr>
        <p:blipFill>
          <a:blip r:embed="rId4"/>
          <a:stretch>
            <a:fillRect/>
          </a:stretch>
        </p:blipFill>
        <p:spPr>
          <a:xfrm>
            <a:off x="2700665" y="10164286"/>
            <a:ext cx="8234673" cy="4136311"/>
          </a:xfrm>
          <a:prstGeom prst="rect">
            <a:avLst/>
          </a:prstGeom>
          <a:ln>
            <a:noFill/>
          </a:ln>
        </p:spPr>
      </p:pic>
      <p:sp>
        <p:nvSpPr>
          <p:cNvPr id="25" name="Rectangle 24">
            <a:extLst>
              <a:ext uri="{FF2B5EF4-FFF2-40B4-BE49-F238E27FC236}">
                <a16:creationId xmlns:a16="http://schemas.microsoft.com/office/drawing/2014/main" id="{09B2958A-17AF-F047-A2FD-68BDEF5B1628}"/>
              </a:ext>
            </a:extLst>
          </p:cNvPr>
          <p:cNvSpPr/>
          <p:nvPr/>
        </p:nvSpPr>
        <p:spPr>
          <a:xfrm>
            <a:off x="13460819" y="6847367"/>
            <a:ext cx="2121043" cy="6818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4AE97029-4AFA-BC42-959A-4F039562569B}"/>
              </a:ext>
            </a:extLst>
          </p:cNvPr>
          <p:cNvSpPr txBox="1"/>
          <p:nvPr/>
        </p:nvSpPr>
        <p:spPr>
          <a:xfrm>
            <a:off x="9245703" y="13791544"/>
            <a:ext cx="1625393" cy="369332"/>
          </a:xfrm>
          <a:prstGeom prst="rect">
            <a:avLst/>
          </a:prstGeom>
          <a:noFill/>
        </p:spPr>
        <p:txBody>
          <a:bodyPr wrap="square" rtlCol="0">
            <a:spAutoFit/>
          </a:bodyPr>
          <a:lstStyle/>
          <a:p>
            <a:pPr algn="ctr"/>
            <a:r>
              <a:rPr lang="en-US" sz="1800" i="1" dirty="0">
                <a:latin typeface="Open Sans" panose="020B0606030504020204" pitchFamily="34" charset="0"/>
                <a:ea typeface="Open Sans" panose="020B0606030504020204" pitchFamily="34" charset="0"/>
                <a:cs typeface="Open Sans" panose="020B0606030504020204" pitchFamily="34" charset="0"/>
              </a:rPr>
              <a:t>MTCL1/SOGA2</a:t>
            </a:r>
          </a:p>
        </p:txBody>
      </p:sp>
      <p:sp>
        <p:nvSpPr>
          <p:cNvPr id="27" name="TextBox 26">
            <a:extLst>
              <a:ext uri="{FF2B5EF4-FFF2-40B4-BE49-F238E27FC236}">
                <a16:creationId xmlns:a16="http://schemas.microsoft.com/office/drawing/2014/main" id="{49302990-8062-6644-BF1C-DF5244CC235E}"/>
              </a:ext>
            </a:extLst>
          </p:cNvPr>
          <p:cNvSpPr txBox="1"/>
          <p:nvPr/>
        </p:nvSpPr>
        <p:spPr>
          <a:xfrm>
            <a:off x="13460819" y="6143407"/>
            <a:ext cx="2958923" cy="646331"/>
          </a:xfrm>
          <a:prstGeom prst="rect">
            <a:avLst/>
          </a:prstGeom>
          <a:noFill/>
        </p:spPr>
        <p:txBody>
          <a:bodyPr wrap="square" rtlCol="0">
            <a:spAutoFit/>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Fisher’s exact test, </a:t>
            </a:r>
          </a:p>
          <a:p>
            <a:pPr algn="ctr"/>
            <a:r>
              <a:rPr lang="en-US" sz="1800" dirty="0">
                <a:latin typeface="Open Sans" panose="020B0606030504020204" pitchFamily="34" charset="0"/>
                <a:ea typeface="Open Sans" panose="020B0606030504020204" pitchFamily="34" charset="0"/>
                <a:cs typeface="Open Sans" panose="020B0606030504020204" pitchFamily="34" charset="0"/>
              </a:rPr>
              <a:t>by loci (PICS)</a:t>
            </a:r>
          </a:p>
        </p:txBody>
      </p:sp>
      <p:sp>
        <p:nvSpPr>
          <p:cNvPr id="28" name="TextBox 27">
            <a:extLst>
              <a:ext uri="{FF2B5EF4-FFF2-40B4-BE49-F238E27FC236}">
                <a16:creationId xmlns:a16="http://schemas.microsoft.com/office/drawing/2014/main" id="{5C175FF4-0457-E449-B8F7-B39B1187F3FE}"/>
              </a:ext>
            </a:extLst>
          </p:cNvPr>
          <p:cNvSpPr txBox="1"/>
          <p:nvPr/>
        </p:nvSpPr>
        <p:spPr>
          <a:xfrm>
            <a:off x="3510037" y="10710720"/>
            <a:ext cx="1050462" cy="369332"/>
          </a:xfrm>
          <a:prstGeom prst="rect">
            <a:avLst/>
          </a:prstGeom>
          <a:noFill/>
        </p:spPr>
        <p:txBody>
          <a:bodyPr wrap="square" rtlCol="0">
            <a:spAutoFit/>
          </a:bodyPr>
          <a:lstStyle/>
          <a:p>
            <a:r>
              <a:rPr lang="en-US" sz="18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16HBE1</a:t>
            </a:r>
          </a:p>
        </p:txBody>
      </p:sp>
      <p:sp>
        <p:nvSpPr>
          <p:cNvPr id="29" name="TextBox 28">
            <a:extLst>
              <a:ext uri="{FF2B5EF4-FFF2-40B4-BE49-F238E27FC236}">
                <a16:creationId xmlns:a16="http://schemas.microsoft.com/office/drawing/2014/main" id="{04783C72-BCF0-E644-8C59-02FB73E9AD77}"/>
              </a:ext>
            </a:extLst>
          </p:cNvPr>
          <p:cNvSpPr txBox="1"/>
          <p:nvPr/>
        </p:nvSpPr>
        <p:spPr>
          <a:xfrm>
            <a:off x="3510045" y="11032657"/>
            <a:ext cx="1077384" cy="369332"/>
          </a:xfrm>
          <a:prstGeom prst="rect">
            <a:avLst/>
          </a:prstGeom>
          <a:noFill/>
        </p:spPr>
        <p:txBody>
          <a:bodyPr wrap="square" rtlCol="0">
            <a:spAutoFit/>
          </a:bodyPr>
          <a:lstStyle/>
          <a:p>
            <a:r>
              <a:rPr lang="en-US" sz="18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16HBE2</a:t>
            </a:r>
          </a:p>
        </p:txBody>
      </p:sp>
      <p:sp>
        <p:nvSpPr>
          <p:cNvPr id="30" name="TextBox 29">
            <a:extLst>
              <a:ext uri="{FF2B5EF4-FFF2-40B4-BE49-F238E27FC236}">
                <a16:creationId xmlns:a16="http://schemas.microsoft.com/office/drawing/2014/main" id="{1C19E294-C913-C14A-B6E0-EBCA6C838C84}"/>
              </a:ext>
            </a:extLst>
          </p:cNvPr>
          <p:cNvSpPr txBox="1"/>
          <p:nvPr/>
        </p:nvSpPr>
        <p:spPr>
          <a:xfrm>
            <a:off x="3510039" y="11328082"/>
            <a:ext cx="1205244" cy="369332"/>
          </a:xfrm>
          <a:prstGeom prst="rect">
            <a:avLst/>
          </a:prstGeom>
          <a:noFill/>
        </p:spPr>
        <p:txBody>
          <a:bodyPr wrap="square" rtlCol="0">
            <a:spAutoFit/>
          </a:bodyPr>
          <a:lstStyle/>
          <a:p>
            <a:r>
              <a:rPr lang="en-US" sz="1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NHBE1</a:t>
            </a:r>
          </a:p>
        </p:txBody>
      </p:sp>
      <p:sp>
        <p:nvSpPr>
          <p:cNvPr id="31" name="TextBox 30">
            <a:extLst>
              <a:ext uri="{FF2B5EF4-FFF2-40B4-BE49-F238E27FC236}">
                <a16:creationId xmlns:a16="http://schemas.microsoft.com/office/drawing/2014/main" id="{0CEC849C-FE8E-044B-A8F8-A86D01A9871D}"/>
              </a:ext>
            </a:extLst>
          </p:cNvPr>
          <p:cNvSpPr txBox="1"/>
          <p:nvPr/>
        </p:nvSpPr>
        <p:spPr>
          <a:xfrm>
            <a:off x="3510038" y="11633462"/>
            <a:ext cx="1290305" cy="369332"/>
          </a:xfrm>
          <a:prstGeom prst="rect">
            <a:avLst/>
          </a:prstGeom>
          <a:noFill/>
        </p:spPr>
        <p:txBody>
          <a:bodyPr wrap="square" rtlCol="0">
            <a:spAutoFit/>
          </a:bodyPr>
          <a:lstStyle/>
          <a:p>
            <a:r>
              <a:rPr lang="en-US" sz="1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NHBE2</a:t>
            </a:r>
          </a:p>
        </p:txBody>
      </p:sp>
      <p:sp>
        <p:nvSpPr>
          <p:cNvPr id="32" name="TextBox 31">
            <a:extLst>
              <a:ext uri="{FF2B5EF4-FFF2-40B4-BE49-F238E27FC236}">
                <a16:creationId xmlns:a16="http://schemas.microsoft.com/office/drawing/2014/main" id="{164592B0-C9F8-D14A-980F-BCCD47E97B4C}"/>
              </a:ext>
            </a:extLst>
          </p:cNvPr>
          <p:cNvSpPr txBox="1"/>
          <p:nvPr/>
        </p:nvSpPr>
        <p:spPr>
          <a:xfrm>
            <a:off x="3510043" y="11983697"/>
            <a:ext cx="898974" cy="369332"/>
          </a:xfrm>
          <a:prstGeom prst="rect">
            <a:avLst/>
          </a:prstGeom>
          <a:noFill/>
        </p:spPr>
        <p:txBody>
          <a:bodyPr wrap="square" rtlCol="0">
            <a:spAutoFit/>
          </a:bodyPr>
          <a:lstStyle/>
          <a:p>
            <a:r>
              <a:rPr lang="en-US" sz="1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SAEC1</a:t>
            </a:r>
          </a:p>
        </p:txBody>
      </p:sp>
      <p:sp>
        <p:nvSpPr>
          <p:cNvPr id="33" name="TextBox 32">
            <a:extLst>
              <a:ext uri="{FF2B5EF4-FFF2-40B4-BE49-F238E27FC236}">
                <a16:creationId xmlns:a16="http://schemas.microsoft.com/office/drawing/2014/main" id="{991F3352-FF06-D24C-8E07-47725D1FD74F}"/>
              </a:ext>
            </a:extLst>
          </p:cNvPr>
          <p:cNvSpPr txBox="1"/>
          <p:nvPr/>
        </p:nvSpPr>
        <p:spPr>
          <a:xfrm>
            <a:off x="3510043" y="12290566"/>
            <a:ext cx="898974" cy="369332"/>
          </a:xfrm>
          <a:prstGeom prst="rect">
            <a:avLst/>
          </a:prstGeom>
          <a:noFill/>
        </p:spPr>
        <p:txBody>
          <a:bodyPr wrap="square" rtlCol="0">
            <a:spAutoFit/>
          </a:bodyPr>
          <a:lstStyle/>
          <a:p>
            <a:r>
              <a:rPr lang="en-US" sz="1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SAEC2</a:t>
            </a:r>
          </a:p>
        </p:txBody>
      </p:sp>
      <p:sp>
        <p:nvSpPr>
          <p:cNvPr id="34" name="TextBox 33">
            <a:extLst>
              <a:ext uri="{FF2B5EF4-FFF2-40B4-BE49-F238E27FC236}">
                <a16:creationId xmlns:a16="http://schemas.microsoft.com/office/drawing/2014/main" id="{A40C61EC-9AE5-924F-972C-E07BEF472F76}"/>
              </a:ext>
            </a:extLst>
          </p:cNvPr>
          <p:cNvSpPr txBox="1"/>
          <p:nvPr/>
        </p:nvSpPr>
        <p:spPr>
          <a:xfrm>
            <a:off x="3510037" y="12595948"/>
            <a:ext cx="898974" cy="369332"/>
          </a:xfrm>
          <a:prstGeom prst="rect">
            <a:avLst/>
          </a:prstGeom>
          <a:noFill/>
        </p:spPr>
        <p:txBody>
          <a:bodyPr wrap="square" rtlCol="0">
            <a:spAutoFit/>
          </a:bodyPr>
          <a:lstStyle/>
          <a:p>
            <a:r>
              <a:rPr lang="en-US" sz="1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SAEC3</a:t>
            </a:r>
          </a:p>
        </p:txBody>
      </p:sp>
      <p:sp>
        <p:nvSpPr>
          <p:cNvPr id="35" name="TextBox 34">
            <a:extLst>
              <a:ext uri="{FF2B5EF4-FFF2-40B4-BE49-F238E27FC236}">
                <a16:creationId xmlns:a16="http://schemas.microsoft.com/office/drawing/2014/main" id="{3495C9E6-0DFC-5A46-A1BC-72006B75ECD0}"/>
              </a:ext>
            </a:extLst>
          </p:cNvPr>
          <p:cNvSpPr txBox="1"/>
          <p:nvPr/>
        </p:nvSpPr>
        <p:spPr>
          <a:xfrm>
            <a:off x="3510037" y="12943210"/>
            <a:ext cx="898974" cy="369332"/>
          </a:xfrm>
          <a:prstGeom prst="rect">
            <a:avLst/>
          </a:prstGeom>
          <a:noFill/>
        </p:spPr>
        <p:txBody>
          <a:bodyPr wrap="square" rtlCol="0">
            <a:spAutoFit/>
          </a:bodyPr>
          <a:lstStyle/>
          <a:p>
            <a:r>
              <a:rPr lang="en-US" sz="1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SAEC4</a:t>
            </a:r>
          </a:p>
        </p:txBody>
      </p:sp>
      <p:sp>
        <p:nvSpPr>
          <p:cNvPr id="36" name="TextBox 35">
            <a:extLst>
              <a:ext uri="{FF2B5EF4-FFF2-40B4-BE49-F238E27FC236}">
                <a16:creationId xmlns:a16="http://schemas.microsoft.com/office/drawing/2014/main" id="{7DA7C726-2ECC-C24E-B763-EC643A114D61}"/>
              </a:ext>
            </a:extLst>
          </p:cNvPr>
          <p:cNvSpPr txBox="1"/>
          <p:nvPr/>
        </p:nvSpPr>
        <p:spPr>
          <a:xfrm>
            <a:off x="7755266" y="13343775"/>
            <a:ext cx="1109528" cy="338554"/>
          </a:xfrm>
          <a:prstGeom prst="rect">
            <a:avLst/>
          </a:prstGeom>
          <a:noFill/>
        </p:spPr>
        <p:txBody>
          <a:bodyPr wrap="square" rtlCol="0">
            <a:spAutoFit/>
          </a:bodyPr>
          <a:lstStyle/>
          <a:p>
            <a:pPr algn="ctr"/>
            <a:r>
              <a:rPr lang="en-US" sz="1600" dirty="0">
                <a:solidFill>
                  <a:srgbClr val="0072FF"/>
                </a:solidFill>
                <a:latin typeface="Open Sans" panose="020B0606030504020204" pitchFamily="34" charset="0"/>
                <a:ea typeface="Open Sans" panose="020B0606030504020204" pitchFamily="34" charset="0"/>
                <a:cs typeface="Open Sans" panose="020B0606030504020204" pitchFamily="34" charset="0"/>
              </a:rPr>
              <a:t>rs647097</a:t>
            </a:r>
          </a:p>
        </p:txBody>
      </p:sp>
      <p:cxnSp>
        <p:nvCxnSpPr>
          <p:cNvPr id="37" name="Straight Arrow Connector 36">
            <a:extLst>
              <a:ext uri="{FF2B5EF4-FFF2-40B4-BE49-F238E27FC236}">
                <a16:creationId xmlns:a16="http://schemas.microsoft.com/office/drawing/2014/main" id="{C3344EEB-8919-AE4B-AF56-1F5B9E9C5EC3}"/>
              </a:ext>
            </a:extLst>
          </p:cNvPr>
          <p:cNvCxnSpPr/>
          <p:nvPr/>
        </p:nvCxnSpPr>
        <p:spPr>
          <a:xfrm>
            <a:off x="8324439" y="13583332"/>
            <a:ext cx="0" cy="167569"/>
          </a:xfrm>
          <a:prstGeom prst="straightConnector1">
            <a:avLst/>
          </a:prstGeom>
          <a:ln>
            <a:solidFill>
              <a:srgbClr val="0072FF"/>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EE8ECC7-FD7D-4347-826F-124D8DFAD18C}"/>
              </a:ext>
            </a:extLst>
          </p:cNvPr>
          <p:cNvSpPr/>
          <p:nvPr/>
        </p:nvSpPr>
        <p:spPr>
          <a:xfrm>
            <a:off x="13410594" y="13352484"/>
            <a:ext cx="3200400" cy="342598"/>
          </a:xfrm>
          <a:prstGeom prst="rect">
            <a:avLst/>
          </a:prstGeom>
          <a:noFill/>
          <a:ln w="3175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accent4">
                  <a:lumMod val="60000"/>
                  <a:lumOff val="40000"/>
                </a:schemeClr>
              </a:solidFill>
            </a:endParaRPr>
          </a:p>
        </p:txBody>
      </p:sp>
      <p:sp>
        <p:nvSpPr>
          <p:cNvPr id="39" name="TextBox 38">
            <a:extLst>
              <a:ext uri="{FF2B5EF4-FFF2-40B4-BE49-F238E27FC236}">
                <a16:creationId xmlns:a16="http://schemas.microsoft.com/office/drawing/2014/main" id="{8DE45100-55AC-B541-BB06-B0D2D5AC619D}"/>
              </a:ext>
            </a:extLst>
          </p:cNvPr>
          <p:cNvSpPr txBox="1"/>
          <p:nvPr/>
        </p:nvSpPr>
        <p:spPr>
          <a:xfrm>
            <a:off x="11898941" y="6023819"/>
            <a:ext cx="1550528" cy="307777"/>
          </a:xfrm>
          <a:prstGeom prst="rect">
            <a:avLst/>
          </a:prstGeom>
          <a:noFill/>
        </p:spPr>
        <p:txBody>
          <a:bodyPr wrap="square" rtlCol="0">
            <a:sp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-log10(p-</a:t>
            </a:r>
            <a:r>
              <a:rPr lang="en-US" sz="1400" dirty="0" err="1">
                <a:latin typeface="Open Sans" panose="020B0606030504020204" pitchFamily="34" charset="0"/>
                <a:ea typeface="Open Sans" panose="020B0606030504020204" pitchFamily="34" charset="0"/>
                <a:cs typeface="Open Sans" panose="020B0606030504020204" pitchFamily="34" charset="0"/>
              </a:rPr>
              <a:t>val</a:t>
            </a:r>
            <a:r>
              <a:rPr lang="en-US" sz="1400" dirty="0">
                <a:latin typeface="Open Sans" panose="020B0606030504020204" pitchFamily="34" charset="0"/>
                <a:ea typeface="Open Sans" panose="020B0606030504020204" pitchFamily="34" charset="0"/>
                <a:cs typeface="Open Sans" panose="020B0606030504020204" pitchFamily="34" charset="0"/>
              </a:rPr>
              <a:t>)</a:t>
            </a:r>
          </a:p>
        </p:txBody>
      </p:sp>
      <p:sp>
        <p:nvSpPr>
          <p:cNvPr id="40" name="TextBox 39">
            <a:extLst>
              <a:ext uri="{FF2B5EF4-FFF2-40B4-BE49-F238E27FC236}">
                <a16:creationId xmlns:a16="http://schemas.microsoft.com/office/drawing/2014/main" id="{65C76612-EDD7-E443-A1FA-AE64EE7D4DFD}"/>
              </a:ext>
            </a:extLst>
          </p:cNvPr>
          <p:cNvSpPr txBox="1"/>
          <p:nvPr/>
        </p:nvSpPr>
        <p:spPr>
          <a:xfrm>
            <a:off x="3584373" y="13260167"/>
            <a:ext cx="1200710" cy="646331"/>
          </a:xfrm>
          <a:prstGeom prst="rect">
            <a:avLst/>
          </a:prstGeom>
          <a:noFill/>
        </p:spPr>
        <p:txBody>
          <a:bodyPr wrap="square" rtlCol="0">
            <a:spAutoFit/>
          </a:bodyPr>
          <a:lstStyle/>
          <a:p>
            <a:r>
              <a:rPr lang="en-US" sz="18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ZINBA PEAKS</a:t>
            </a:r>
          </a:p>
        </p:txBody>
      </p:sp>
      <p:sp>
        <p:nvSpPr>
          <p:cNvPr id="41" name="TextBox 40">
            <a:extLst>
              <a:ext uri="{FF2B5EF4-FFF2-40B4-BE49-F238E27FC236}">
                <a16:creationId xmlns:a16="http://schemas.microsoft.com/office/drawing/2014/main" id="{A3742017-F8BF-744B-93BB-5F7534FC47F1}"/>
              </a:ext>
            </a:extLst>
          </p:cNvPr>
          <p:cNvSpPr txBox="1"/>
          <p:nvPr/>
        </p:nvSpPr>
        <p:spPr>
          <a:xfrm>
            <a:off x="3495804" y="13832463"/>
            <a:ext cx="1514530" cy="369332"/>
          </a:xfrm>
          <a:prstGeom prst="rect">
            <a:avLst/>
          </a:prstGeom>
          <a:noFill/>
        </p:spPr>
        <p:txBody>
          <a:bodyPr wrap="square" rtlCol="0">
            <a:spAutoFit/>
          </a:bodyPr>
          <a:lstStyle/>
          <a:p>
            <a:r>
              <a:rPr lang="en-US" sz="1800" dirty="0">
                <a:solidFill>
                  <a:srgbClr val="4093FF"/>
                </a:solidFill>
                <a:latin typeface="Open Sans" panose="020B0606030504020204" pitchFamily="34" charset="0"/>
                <a:ea typeface="Open Sans" panose="020B0606030504020204" pitchFamily="34" charset="0"/>
                <a:cs typeface="Open Sans" panose="020B0606030504020204" pitchFamily="34" charset="0"/>
              </a:rPr>
              <a:t>PICS SNPs</a:t>
            </a:r>
          </a:p>
        </p:txBody>
      </p:sp>
      <p:sp>
        <p:nvSpPr>
          <p:cNvPr id="42" name="TextBox 41">
            <a:extLst>
              <a:ext uri="{FF2B5EF4-FFF2-40B4-BE49-F238E27FC236}">
                <a16:creationId xmlns:a16="http://schemas.microsoft.com/office/drawing/2014/main" id="{9630294B-8A90-414B-B0D1-D2CA10D5EAAC}"/>
              </a:ext>
            </a:extLst>
          </p:cNvPr>
          <p:cNvSpPr txBox="1"/>
          <p:nvPr/>
        </p:nvSpPr>
        <p:spPr>
          <a:xfrm>
            <a:off x="11249630" y="603504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B</a:t>
            </a:r>
          </a:p>
        </p:txBody>
      </p:sp>
      <p:pic>
        <p:nvPicPr>
          <p:cNvPr id="43" name="Picture 42"/>
          <p:cNvPicPr>
            <a:picLocks noChangeAspect="1"/>
          </p:cNvPicPr>
          <p:nvPr/>
        </p:nvPicPr>
        <p:blipFill>
          <a:blip r:embed="rId5"/>
          <a:stretch>
            <a:fillRect/>
          </a:stretch>
        </p:blipFill>
        <p:spPr>
          <a:xfrm>
            <a:off x="2934585" y="6035040"/>
            <a:ext cx="7651420" cy="4119995"/>
          </a:xfrm>
          <a:prstGeom prst="rect">
            <a:avLst/>
          </a:prstGeom>
        </p:spPr>
      </p:pic>
      <p:sp>
        <p:nvSpPr>
          <p:cNvPr id="44" name="TextBox 43">
            <a:extLst>
              <a:ext uri="{FF2B5EF4-FFF2-40B4-BE49-F238E27FC236}">
                <a16:creationId xmlns:a16="http://schemas.microsoft.com/office/drawing/2014/main" id="{E8A34EEF-B6DE-7E45-96CA-BFA78A7681E9}"/>
              </a:ext>
            </a:extLst>
          </p:cNvPr>
          <p:cNvSpPr txBox="1"/>
          <p:nvPr/>
        </p:nvSpPr>
        <p:spPr>
          <a:xfrm>
            <a:off x="2681668" y="9998962"/>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a:t>
            </a:r>
          </a:p>
        </p:txBody>
      </p:sp>
      <p:sp>
        <p:nvSpPr>
          <p:cNvPr id="45" name="TextBox 44">
            <a:extLst>
              <a:ext uri="{FF2B5EF4-FFF2-40B4-BE49-F238E27FC236}">
                <a16:creationId xmlns:a16="http://schemas.microsoft.com/office/drawing/2014/main" id="{C5598FF5-6209-1546-AA8C-D63156225F78}"/>
              </a:ext>
            </a:extLst>
          </p:cNvPr>
          <p:cNvSpPr txBox="1"/>
          <p:nvPr/>
        </p:nvSpPr>
        <p:spPr>
          <a:xfrm>
            <a:off x="2730217" y="6035040"/>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a:t>
            </a:r>
          </a:p>
        </p:txBody>
      </p:sp>
      <p:pic>
        <p:nvPicPr>
          <p:cNvPr id="46" name="Picture 45">
            <a:extLst>
              <a:ext uri="{FF2B5EF4-FFF2-40B4-BE49-F238E27FC236}">
                <a16:creationId xmlns:a16="http://schemas.microsoft.com/office/drawing/2014/main" id="{2CB62568-5FFD-2A4E-B1D3-93117763B020}"/>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0116800" y="9058350"/>
            <a:ext cx="6858000" cy="5307344"/>
          </a:xfrm>
          <a:prstGeom prst="rect">
            <a:avLst/>
          </a:prstGeom>
        </p:spPr>
      </p:pic>
      <p:pic>
        <p:nvPicPr>
          <p:cNvPr id="47" name="Picture 46">
            <a:extLst>
              <a:ext uri="{FF2B5EF4-FFF2-40B4-BE49-F238E27FC236}">
                <a16:creationId xmlns:a16="http://schemas.microsoft.com/office/drawing/2014/main" id="{2FA25F9E-B859-F046-B841-17FBF99C61A7}"/>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7432000" y="9121186"/>
            <a:ext cx="6858000" cy="5307815"/>
          </a:xfrm>
          <a:prstGeom prst="rect">
            <a:avLst/>
          </a:prstGeom>
        </p:spPr>
      </p:pic>
      <p:sp>
        <p:nvSpPr>
          <p:cNvPr id="48" name="TextBox 47">
            <a:extLst>
              <a:ext uri="{FF2B5EF4-FFF2-40B4-BE49-F238E27FC236}">
                <a16:creationId xmlns:a16="http://schemas.microsoft.com/office/drawing/2014/main" id="{2CACFDEA-F252-E94F-8073-1D93BF8F1391}"/>
              </a:ext>
            </a:extLst>
          </p:cNvPr>
          <p:cNvSpPr txBox="1"/>
          <p:nvPr/>
        </p:nvSpPr>
        <p:spPr>
          <a:xfrm>
            <a:off x="30257607" y="9144000"/>
            <a:ext cx="1189805" cy="523220"/>
          </a:xfrm>
          <a:prstGeom prst="rect">
            <a:avLst/>
          </a:prstGeom>
          <a:noFill/>
        </p:spPr>
        <p:txBody>
          <a:bodyPr wrap="square" rtlCol="0">
            <a:spAutoFit/>
          </a:bodyPr>
          <a:lstStyle/>
          <a:p>
            <a:pPr algn="ct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p>
        </p:txBody>
      </p:sp>
      <p:sp>
        <p:nvSpPr>
          <p:cNvPr id="49" name="TextBox 48">
            <a:extLst>
              <a:ext uri="{FF2B5EF4-FFF2-40B4-BE49-F238E27FC236}">
                <a16:creationId xmlns:a16="http://schemas.microsoft.com/office/drawing/2014/main" id="{098F6544-938F-AD46-A696-322C02D25277}"/>
              </a:ext>
            </a:extLst>
          </p:cNvPr>
          <p:cNvSpPr txBox="1"/>
          <p:nvPr/>
        </p:nvSpPr>
        <p:spPr>
          <a:xfrm>
            <a:off x="22887975" y="9144000"/>
            <a:ext cx="1189805" cy="523220"/>
          </a:xfrm>
          <a:prstGeom prst="rect">
            <a:avLst/>
          </a:prstGeom>
          <a:noFill/>
        </p:spPr>
        <p:txBody>
          <a:bodyPr wrap="square" rtlCol="0">
            <a:spAutoFit/>
          </a:bodyPr>
          <a:lstStyle/>
          <a:p>
            <a:pPr algn="ct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p>
        </p:txBody>
      </p:sp>
      <p:pic>
        <p:nvPicPr>
          <p:cNvPr id="50" name="Picture 49">
            <a:extLst>
              <a:ext uri="{FF2B5EF4-FFF2-40B4-BE49-F238E27FC236}">
                <a16:creationId xmlns:a16="http://schemas.microsoft.com/office/drawing/2014/main" id="{DAE4B198-3353-4746-9A50-F90EFDB8BD75}"/>
              </a:ext>
            </a:extLst>
          </p:cNvPr>
          <p:cNvPicPr>
            <a:picLocks noChangeAspect="1"/>
          </p:cNvPicPr>
          <p:nvPr/>
        </p:nvPicPr>
        <p:blipFill rotWithShape="1">
          <a:blip r:embed="rId8">
            <a:extLst>
              <a:ext uri="{28A0092B-C50C-407E-A947-70E740481C1C}">
                <a14:useLocalDpi xmlns:a14="http://schemas.microsoft.com/office/drawing/2010/main"/>
              </a:ext>
            </a:extLst>
          </a:blip>
          <a:srcRect l="6071" t="26401" r="46387" b="26891"/>
          <a:stretch/>
        </p:blipFill>
        <p:spPr>
          <a:xfrm>
            <a:off x="20951684" y="6223000"/>
            <a:ext cx="2792162" cy="2743200"/>
          </a:xfrm>
          <a:prstGeom prst="rect">
            <a:avLst/>
          </a:prstGeom>
        </p:spPr>
      </p:pic>
      <p:pic>
        <p:nvPicPr>
          <p:cNvPr id="51" name="Picture 50">
            <a:extLst>
              <a:ext uri="{FF2B5EF4-FFF2-40B4-BE49-F238E27FC236}">
                <a16:creationId xmlns:a16="http://schemas.microsoft.com/office/drawing/2014/main" id="{71CD03AA-5872-E94B-AA65-8F7999EFCE20}"/>
              </a:ext>
            </a:extLst>
          </p:cNvPr>
          <p:cNvPicPr>
            <a:picLocks noChangeAspect="1"/>
          </p:cNvPicPr>
          <p:nvPr/>
        </p:nvPicPr>
        <p:blipFill rotWithShape="1">
          <a:blip r:embed="rId8">
            <a:extLst>
              <a:ext uri="{28A0092B-C50C-407E-A947-70E740481C1C}">
                <a14:useLocalDpi xmlns:a14="http://schemas.microsoft.com/office/drawing/2010/main"/>
              </a:ext>
            </a:extLst>
          </a:blip>
          <a:srcRect l="62681" t="35991" r="2216" b="35501"/>
          <a:stretch/>
        </p:blipFill>
        <p:spPr>
          <a:xfrm>
            <a:off x="23694884" y="6223000"/>
            <a:ext cx="3377784" cy="2743200"/>
          </a:xfrm>
          <a:prstGeom prst="rect">
            <a:avLst/>
          </a:prstGeom>
        </p:spPr>
      </p:pic>
      <p:pic>
        <p:nvPicPr>
          <p:cNvPr id="52" name="Picture 51">
            <a:extLst>
              <a:ext uri="{FF2B5EF4-FFF2-40B4-BE49-F238E27FC236}">
                <a16:creationId xmlns:a16="http://schemas.microsoft.com/office/drawing/2014/main" id="{3E2F94DA-960B-994F-A8B1-6F4C7C2E6745}"/>
              </a:ext>
            </a:extLst>
          </p:cNvPr>
          <p:cNvPicPr>
            <a:picLocks noChangeAspect="1"/>
          </p:cNvPicPr>
          <p:nvPr/>
        </p:nvPicPr>
        <p:blipFill rotWithShape="1">
          <a:blip r:embed="rId9">
            <a:extLst>
              <a:ext uri="{28A0092B-C50C-407E-A947-70E740481C1C}">
                <a14:useLocalDpi xmlns:a14="http://schemas.microsoft.com/office/drawing/2010/main"/>
              </a:ext>
            </a:extLst>
          </a:blip>
          <a:srcRect l="60923" t="36979" r="408" b="36249"/>
          <a:stretch/>
        </p:blipFill>
        <p:spPr>
          <a:xfrm>
            <a:off x="30950450" y="6223000"/>
            <a:ext cx="3962169" cy="2743200"/>
          </a:xfrm>
          <a:prstGeom prst="rect">
            <a:avLst/>
          </a:prstGeom>
        </p:spPr>
      </p:pic>
      <p:pic>
        <p:nvPicPr>
          <p:cNvPr id="53" name="Picture 52">
            <a:extLst>
              <a:ext uri="{FF2B5EF4-FFF2-40B4-BE49-F238E27FC236}">
                <a16:creationId xmlns:a16="http://schemas.microsoft.com/office/drawing/2014/main" id="{ADF64503-4C04-964D-803C-19E330068207}"/>
              </a:ext>
            </a:extLst>
          </p:cNvPr>
          <p:cNvPicPr>
            <a:picLocks noChangeAspect="1"/>
          </p:cNvPicPr>
          <p:nvPr/>
        </p:nvPicPr>
        <p:blipFill rotWithShape="1">
          <a:blip r:embed="rId9">
            <a:extLst>
              <a:ext uri="{28A0092B-C50C-407E-A947-70E740481C1C}">
                <a14:useLocalDpi xmlns:a14="http://schemas.microsoft.com/office/drawing/2010/main"/>
              </a:ext>
            </a:extLst>
          </a:blip>
          <a:srcRect l="6904" t="26052" r="45779" b="26147"/>
          <a:stretch/>
        </p:blipFill>
        <p:spPr>
          <a:xfrm>
            <a:off x="28207250" y="6223000"/>
            <a:ext cx="2715479" cy="2743200"/>
          </a:xfrm>
          <a:prstGeom prst="rect">
            <a:avLst/>
          </a:prstGeom>
        </p:spPr>
      </p:pic>
      <p:sp>
        <p:nvSpPr>
          <p:cNvPr id="54" name="TextBox 53">
            <a:extLst>
              <a:ext uri="{FF2B5EF4-FFF2-40B4-BE49-F238E27FC236}">
                <a16:creationId xmlns:a16="http://schemas.microsoft.com/office/drawing/2014/main" id="{4FDCDDB3-78C0-374A-9B90-A22E26DB4258}"/>
              </a:ext>
            </a:extLst>
          </p:cNvPr>
          <p:cNvSpPr txBox="1"/>
          <p:nvPr/>
        </p:nvSpPr>
        <p:spPr>
          <a:xfrm>
            <a:off x="20658256" y="6050161"/>
            <a:ext cx="1088558" cy="461665"/>
          </a:xfrm>
          <a:prstGeom prst="rect">
            <a:avLst/>
          </a:prstGeom>
          <a:noFill/>
        </p:spPr>
        <p:txBody>
          <a:bodyPr wrap="square" rtlCol="0">
            <a:spAutoFit/>
          </a:bodyPr>
          <a:lstStyle/>
          <a:p>
            <a:r>
              <a:rPr lang="en-US" sz="24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p>
        </p:txBody>
      </p:sp>
      <p:sp>
        <p:nvSpPr>
          <p:cNvPr id="55" name="TextBox 54">
            <a:extLst>
              <a:ext uri="{FF2B5EF4-FFF2-40B4-BE49-F238E27FC236}">
                <a16:creationId xmlns:a16="http://schemas.microsoft.com/office/drawing/2014/main" id="{812466C4-7C78-2840-81B4-CB1FADC4A513}"/>
              </a:ext>
            </a:extLst>
          </p:cNvPr>
          <p:cNvSpPr txBox="1"/>
          <p:nvPr/>
        </p:nvSpPr>
        <p:spPr>
          <a:xfrm>
            <a:off x="27849444" y="6046617"/>
            <a:ext cx="937630" cy="461665"/>
          </a:xfrm>
          <a:prstGeom prst="rect">
            <a:avLst/>
          </a:prstGeom>
          <a:noFill/>
        </p:spPr>
        <p:txBody>
          <a:bodyPr wrap="square" rtlCol="0">
            <a:spAutoFit/>
          </a:bodyPr>
          <a:lstStyle/>
          <a:p>
            <a:r>
              <a:rPr lang="en-US" sz="2400" dirty="0">
                <a:solidFill>
                  <a:srgbClr val="7671B4"/>
                </a:solidFill>
                <a:latin typeface="Open Sans" panose="020B0606030504020204" pitchFamily="34" charset="0"/>
                <a:ea typeface="Open Sans" panose="020B0606030504020204" pitchFamily="34" charset="0"/>
                <a:cs typeface="Open Sans" panose="020B0606030504020204" pitchFamily="34" charset="0"/>
              </a:rPr>
              <a:t>SAEC</a:t>
            </a:r>
            <a:endParaRPr lang="en-US" sz="1400" dirty="0">
              <a:solidFill>
                <a:srgbClr val="7671B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Rectangle 56">
            <a:extLst>
              <a:ext uri="{FF2B5EF4-FFF2-40B4-BE49-F238E27FC236}">
                <a16:creationId xmlns:a16="http://schemas.microsoft.com/office/drawing/2014/main" id="{F2D57BD8-E37C-3446-9E04-74CF159702AB}"/>
              </a:ext>
            </a:extLst>
          </p:cNvPr>
          <p:cNvSpPr/>
          <p:nvPr/>
        </p:nvSpPr>
        <p:spPr>
          <a:xfrm>
            <a:off x="1828800" y="14630400"/>
            <a:ext cx="16459200" cy="3440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 Credible sets computed using PICS fine-mapping of 22 COPD-associated loci were enriched in open chromatin regions in lung airway cells. (B) The most significant overlap was at the </a:t>
            </a:r>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MTCL1</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SOGA2</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locus, where as many as 11 of 28 SNPs in the credible set were located in open chromatin regions. (C) The overlapping peak is located in the intronic region of </a:t>
            </a:r>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MTCL1</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SOGA2.</a:t>
            </a:r>
          </a:p>
        </p:txBody>
      </p:sp>
      <p:sp>
        <p:nvSpPr>
          <p:cNvPr id="58" name="Rectangle 57">
            <a:extLst>
              <a:ext uri="{FF2B5EF4-FFF2-40B4-BE49-F238E27FC236}">
                <a16:creationId xmlns:a16="http://schemas.microsoft.com/office/drawing/2014/main" id="{24DC6A43-22C7-9148-A611-22521C962324}"/>
              </a:ext>
            </a:extLst>
          </p:cNvPr>
          <p:cNvSpPr/>
          <p:nvPr/>
        </p:nvSpPr>
        <p:spPr>
          <a:xfrm>
            <a:off x="19202400" y="14630400"/>
            <a:ext cx="16459200" cy="3303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Left, open chromatin peaks in both </a:t>
            </a: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and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cell types were primarily located in promoter or intronic regions of transcripts. Representative pie charts of the libraries are depicted. Across replicates the proportions were comparable between cell types. Right, GO analysis for the genes nearest promoter and intron peaks identifies the most enriched biological processes, cellular compartments, and molecular functions in lung airway epithelial cells. </a:t>
            </a:r>
          </a:p>
        </p:txBody>
      </p:sp>
      <p:sp>
        <p:nvSpPr>
          <p:cNvPr id="59" name="Rectangle 58">
            <a:extLst>
              <a:ext uri="{FF2B5EF4-FFF2-40B4-BE49-F238E27FC236}">
                <a16:creationId xmlns:a16="http://schemas.microsoft.com/office/drawing/2014/main" id="{508A75EA-123B-204F-8ECD-CDDEDBE00A2D}"/>
              </a:ext>
            </a:extLst>
          </p:cNvPr>
          <p:cNvSpPr/>
          <p:nvPr/>
        </p:nvSpPr>
        <p:spPr>
          <a:xfrm>
            <a:off x="19202400" y="4572000"/>
            <a:ext cx="16459200" cy="1446550"/>
          </a:xfrm>
          <a:prstGeom prst="rect">
            <a:avLst/>
          </a:prstGeom>
          <a:noFill/>
        </p:spPr>
        <p:txBody>
          <a:bodyPr wrap="square" anchor="t">
            <a:spAutoFit/>
          </a:bodyPr>
          <a:lstStyle/>
          <a:p>
            <a:pPr algn="ctr"/>
            <a:r>
              <a:rPr lang="en-US" sz="44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Genomic annotation and gene ontology analysis of accessible chromatin in primary lung epithelial cells</a:t>
            </a:r>
          </a:p>
        </p:txBody>
      </p:sp>
      <p:sp>
        <p:nvSpPr>
          <p:cNvPr id="61" name="Rectangle 60">
            <a:extLst>
              <a:ext uri="{FF2B5EF4-FFF2-40B4-BE49-F238E27FC236}">
                <a16:creationId xmlns:a16="http://schemas.microsoft.com/office/drawing/2014/main" id="{573ED2EE-FB69-9C43-BB68-77C365356A46}"/>
              </a:ext>
            </a:extLst>
          </p:cNvPr>
          <p:cNvSpPr/>
          <p:nvPr/>
        </p:nvSpPr>
        <p:spPr>
          <a:xfrm>
            <a:off x="1828800" y="4572000"/>
            <a:ext cx="16459200" cy="1446550"/>
          </a:xfrm>
          <a:prstGeom prst="rect">
            <a:avLst/>
          </a:prstGeom>
          <a:noFill/>
        </p:spPr>
        <p:txBody>
          <a:bodyPr>
            <a:spAutoFit/>
          </a:bodyPr>
          <a:lstStyle/>
          <a:p>
            <a:pPr algn="ctr"/>
            <a:r>
              <a:rPr lang="en-US" sz="4400" dirty="0">
                <a:latin typeface="Open Sans" panose="020B0606030504020204" pitchFamily="34" charset="0"/>
                <a:ea typeface="Open Sans" panose="020B0606030504020204" pitchFamily="34" charset="0"/>
                <a:cs typeface="Open Sans" panose="020B0606030504020204" pitchFamily="34" charset="0"/>
              </a:rPr>
              <a:t>Accessible chromatin in primary lung airway cells is enriched for COPD-associated variants</a:t>
            </a:r>
          </a:p>
        </p:txBody>
      </p:sp>
    </p:spTree>
    <p:extLst>
      <p:ext uri="{BB962C8B-B14F-4D97-AF65-F5344CB8AC3E}">
        <p14:creationId xmlns:p14="http://schemas.microsoft.com/office/powerpoint/2010/main" val="953797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20" name="TextBox 19"/>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Action Button: Home 20">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ction Button: Back or Previous 21">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6" name="Picture 55">
            <a:extLst>
              <a:ext uri="{FF2B5EF4-FFF2-40B4-BE49-F238E27FC236}">
                <a16:creationId xmlns:a16="http://schemas.microsoft.com/office/drawing/2014/main" id="{876686C2-70D7-FB41-99D7-3D98DE8F91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3672656" y="5163678"/>
            <a:ext cx="6225695" cy="7398887"/>
          </a:xfrm>
          <a:prstGeom prst="rect">
            <a:avLst/>
          </a:prstGeom>
        </p:spPr>
      </p:pic>
      <p:pic>
        <p:nvPicPr>
          <p:cNvPr id="57" name="Picture 56">
            <a:extLst>
              <a:ext uri="{FF2B5EF4-FFF2-40B4-BE49-F238E27FC236}">
                <a16:creationId xmlns:a16="http://schemas.microsoft.com/office/drawing/2014/main" id="{B8C16460-63D2-2E4C-B55F-1EE39B0D43D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2525730" y="12983877"/>
            <a:ext cx="4526412" cy="3565846"/>
          </a:xfrm>
          <a:prstGeom prst="rect">
            <a:avLst/>
          </a:prstGeom>
        </p:spPr>
      </p:pic>
      <p:pic>
        <p:nvPicPr>
          <p:cNvPr id="58" name="Picture 57">
            <a:extLst>
              <a:ext uri="{FF2B5EF4-FFF2-40B4-BE49-F238E27FC236}">
                <a16:creationId xmlns:a16="http://schemas.microsoft.com/office/drawing/2014/main" id="{8CE4A99E-1005-D947-B155-B7F8A68BECD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6900435" y="13063985"/>
            <a:ext cx="4376055" cy="3475165"/>
          </a:xfrm>
          <a:prstGeom prst="rect">
            <a:avLst/>
          </a:prstGeom>
        </p:spPr>
      </p:pic>
      <p:sp>
        <p:nvSpPr>
          <p:cNvPr id="59" name="TextBox 58">
            <a:extLst>
              <a:ext uri="{FF2B5EF4-FFF2-40B4-BE49-F238E27FC236}">
                <a16:creationId xmlns:a16="http://schemas.microsoft.com/office/drawing/2014/main" id="{0C7518E1-F85A-CB41-B3A5-37320C2C7A8C}"/>
              </a:ext>
            </a:extLst>
          </p:cNvPr>
          <p:cNvSpPr txBox="1"/>
          <p:nvPr/>
        </p:nvSpPr>
        <p:spPr>
          <a:xfrm>
            <a:off x="23397615" y="5194622"/>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F</a:t>
            </a:r>
          </a:p>
        </p:txBody>
      </p:sp>
      <p:sp>
        <p:nvSpPr>
          <p:cNvPr id="60" name="TextBox 59">
            <a:extLst>
              <a:ext uri="{FF2B5EF4-FFF2-40B4-BE49-F238E27FC236}">
                <a16:creationId xmlns:a16="http://schemas.microsoft.com/office/drawing/2014/main" id="{0C7518E1-F85A-CB41-B3A5-37320C2C7A8C}"/>
              </a:ext>
            </a:extLst>
          </p:cNvPr>
          <p:cNvSpPr txBox="1"/>
          <p:nvPr/>
        </p:nvSpPr>
        <p:spPr>
          <a:xfrm>
            <a:off x="23054582" y="12434658"/>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G</a:t>
            </a:r>
          </a:p>
        </p:txBody>
      </p:sp>
      <p:sp>
        <p:nvSpPr>
          <p:cNvPr id="13" name="Rectangle 12">
            <a:extLst>
              <a:ext uri="{FF2B5EF4-FFF2-40B4-BE49-F238E27FC236}">
                <a16:creationId xmlns:a16="http://schemas.microsoft.com/office/drawing/2014/main" id="{25638BB5-B76D-F74B-A80E-92CE9578910F}"/>
              </a:ext>
            </a:extLst>
          </p:cNvPr>
          <p:cNvSpPr/>
          <p:nvPr/>
        </p:nvSpPr>
        <p:spPr>
          <a:xfrm>
            <a:off x="6369507" y="4087200"/>
            <a:ext cx="24732809" cy="769441"/>
          </a:xfrm>
          <a:prstGeom prst="rect">
            <a:avLst/>
          </a:prstGeom>
          <a:noFill/>
        </p:spPr>
        <p:txBody>
          <a:bodyPr wrap="square">
            <a:spAutoFit/>
          </a:bodyPr>
          <a:lstStyle/>
          <a:p>
            <a:pPr algn="ctr"/>
            <a:r>
              <a:rPr lang="en-US" sz="4400" dirty="0">
                <a:latin typeface="Open Sans" panose="020B0606030504020204" pitchFamily="34" charset="0"/>
                <a:ea typeface="Open Sans" panose="020B0606030504020204" pitchFamily="34" charset="0"/>
                <a:cs typeface="Open Sans" panose="020B0606030504020204" pitchFamily="34" charset="0"/>
              </a:rPr>
              <a:t>Differential chromatin accessibility and TF-</a:t>
            </a:r>
            <a:r>
              <a:rPr lang="en-US" sz="4400" dirty="0" err="1">
                <a:latin typeface="Open Sans" panose="020B0606030504020204" pitchFamily="34" charset="0"/>
                <a:ea typeface="Open Sans" panose="020B0606030504020204" pitchFamily="34" charset="0"/>
                <a:cs typeface="Open Sans" panose="020B0606030504020204" pitchFamily="34" charset="0"/>
              </a:rPr>
              <a:t>footprinting</a:t>
            </a:r>
            <a:r>
              <a:rPr lang="en-US" sz="4400" dirty="0">
                <a:latin typeface="Open Sans" panose="020B0606030504020204" pitchFamily="34" charset="0"/>
                <a:ea typeface="Open Sans" panose="020B0606030504020204" pitchFamily="34" charset="0"/>
                <a:cs typeface="Open Sans" panose="020B0606030504020204" pitchFamily="34" charset="0"/>
              </a:rPr>
              <a:t> in lung airway epithelium cells</a:t>
            </a:r>
          </a:p>
        </p:txBody>
      </p:sp>
      <p:pic>
        <p:nvPicPr>
          <p:cNvPr id="14" name="Picture 13">
            <a:extLst>
              <a:ext uri="{FF2B5EF4-FFF2-40B4-BE49-F238E27FC236}">
                <a16:creationId xmlns:a16="http://schemas.microsoft.com/office/drawing/2014/main" id="{B8DDD911-130E-F648-BA43-845B2880D7B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2102336" y="5163678"/>
            <a:ext cx="4572000" cy="5120946"/>
          </a:xfrm>
          <a:prstGeom prst="rect">
            <a:avLst/>
          </a:prstGeom>
        </p:spPr>
      </p:pic>
      <p:pic>
        <p:nvPicPr>
          <p:cNvPr id="15" name="Picture 14">
            <a:extLst>
              <a:ext uri="{FF2B5EF4-FFF2-40B4-BE49-F238E27FC236}">
                <a16:creationId xmlns:a16="http://schemas.microsoft.com/office/drawing/2014/main" id="{CC18BA5A-4259-EE43-A911-2CC87AF83D6F}"/>
              </a:ext>
            </a:extLst>
          </p:cNvPr>
          <p:cNvPicPr>
            <a:picLocks noChangeAspect="1"/>
          </p:cNvPicPr>
          <p:nvPr/>
        </p:nvPicPr>
        <p:blipFill rotWithShape="1">
          <a:blip r:embed="rId6">
            <a:extLst>
              <a:ext uri="{28A0092B-C50C-407E-A947-70E740481C1C}">
                <a14:useLocalDpi xmlns:a14="http://schemas.microsoft.com/office/drawing/2010/main"/>
              </a:ext>
            </a:extLst>
          </a:blip>
          <a:srcRect r="13247" b="11997"/>
          <a:stretch/>
        </p:blipFill>
        <p:spPr>
          <a:xfrm>
            <a:off x="6642230" y="5255139"/>
            <a:ext cx="4937037" cy="5008235"/>
          </a:xfrm>
          <a:prstGeom prst="rect">
            <a:avLst/>
          </a:prstGeom>
        </p:spPr>
      </p:pic>
      <p:pic>
        <p:nvPicPr>
          <p:cNvPr id="16" name="Picture 15">
            <a:extLst>
              <a:ext uri="{FF2B5EF4-FFF2-40B4-BE49-F238E27FC236}">
                <a16:creationId xmlns:a16="http://schemas.microsoft.com/office/drawing/2014/main" id="{9EED50B6-D7A6-4949-8548-08E920F6AC1E}"/>
              </a:ext>
            </a:extLst>
          </p:cNvPr>
          <p:cNvPicPr>
            <a:picLocks noChangeAspect="1"/>
          </p:cNvPicPr>
          <p:nvPr/>
        </p:nvPicPr>
        <p:blipFill>
          <a:blip r:embed="rId7"/>
          <a:stretch>
            <a:fillRect/>
          </a:stretch>
        </p:blipFill>
        <p:spPr>
          <a:xfrm>
            <a:off x="17363085" y="5337684"/>
            <a:ext cx="5216538" cy="4471318"/>
          </a:xfrm>
          <a:prstGeom prst="rect">
            <a:avLst/>
          </a:prstGeom>
        </p:spPr>
      </p:pic>
      <p:sp>
        <p:nvSpPr>
          <p:cNvPr id="17" name="Rectangle 16">
            <a:extLst>
              <a:ext uri="{FF2B5EF4-FFF2-40B4-BE49-F238E27FC236}">
                <a16:creationId xmlns:a16="http://schemas.microsoft.com/office/drawing/2014/main" id="{5D24B4C0-B716-824B-9486-CBBAD990E880}"/>
              </a:ext>
            </a:extLst>
          </p:cNvPr>
          <p:cNvSpPr/>
          <p:nvPr/>
        </p:nvSpPr>
        <p:spPr>
          <a:xfrm>
            <a:off x="18225401" y="5843889"/>
            <a:ext cx="1035861" cy="523220"/>
          </a:xfrm>
          <a:prstGeom prst="rect">
            <a:avLst/>
          </a:prstGeom>
        </p:spPr>
        <p:txBody>
          <a:bodyPr wrap="none">
            <a:spAutoFit/>
          </a:bodyPr>
          <a:lstStyle/>
          <a:p>
            <a:pPr algn="ct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p>
        </p:txBody>
      </p:sp>
      <p:sp>
        <p:nvSpPr>
          <p:cNvPr id="23" name="Rectangle 22">
            <a:extLst>
              <a:ext uri="{FF2B5EF4-FFF2-40B4-BE49-F238E27FC236}">
                <a16:creationId xmlns:a16="http://schemas.microsoft.com/office/drawing/2014/main" id="{EAACA470-2A2D-3140-9C5F-34862D5A2B83}"/>
              </a:ext>
            </a:extLst>
          </p:cNvPr>
          <p:cNvSpPr/>
          <p:nvPr/>
        </p:nvSpPr>
        <p:spPr>
          <a:xfrm>
            <a:off x="20393664" y="5833046"/>
            <a:ext cx="1152881" cy="523220"/>
          </a:xfrm>
          <a:prstGeom prst="rect">
            <a:avLst/>
          </a:prstGeom>
        </p:spPr>
        <p:txBody>
          <a:bodyPr wrap="none">
            <a:spAutoFit/>
          </a:bodyPr>
          <a:lstStyle/>
          <a:p>
            <a:pPr algn="ct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p>
        </p:txBody>
      </p:sp>
      <p:cxnSp>
        <p:nvCxnSpPr>
          <p:cNvPr id="24" name="Straight Arrow Connector 23">
            <a:extLst>
              <a:ext uri="{FF2B5EF4-FFF2-40B4-BE49-F238E27FC236}">
                <a16:creationId xmlns:a16="http://schemas.microsoft.com/office/drawing/2014/main" id="{D4F7739F-6847-6B44-A3CA-849A446C47E2}"/>
              </a:ext>
            </a:extLst>
          </p:cNvPr>
          <p:cNvCxnSpPr/>
          <p:nvPr/>
        </p:nvCxnSpPr>
        <p:spPr>
          <a:xfrm>
            <a:off x="19289848" y="6094656"/>
            <a:ext cx="1083785" cy="0"/>
          </a:xfrm>
          <a:prstGeom prst="straightConnector1">
            <a:avLst/>
          </a:prstGeom>
          <a:ln w="41275">
            <a:gradFill flip="none" rotWithShape="1">
              <a:gsLst>
                <a:gs pos="0">
                  <a:srgbClr val="7570B3"/>
                </a:gs>
                <a:gs pos="100000">
                  <a:srgbClr val="D95F04"/>
                </a:gs>
              </a:gsLst>
              <a:lin ang="0" scaled="0"/>
              <a:tileRect/>
            </a:gra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20E65AB-393C-FA49-A636-12AB30E0E2A0}"/>
              </a:ext>
            </a:extLst>
          </p:cNvPr>
          <p:cNvPicPr>
            <a:picLocks noChangeAspect="1"/>
          </p:cNvPicPr>
          <p:nvPr/>
        </p:nvPicPr>
        <p:blipFill>
          <a:blip r:embed="rId8"/>
          <a:stretch>
            <a:fillRect/>
          </a:stretch>
        </p:blipFill>
        <p:spPr>
          <a:xfrm>
            <a:off x="6642230" y="10636548"/>
            <a:ext cx="9144001" cy="6858000"/>
          </a:xfrm>
          <a:prstGeom prst="rect">
            <a:avLst/>
          </a:prstGeom>
        </p:spPr>
      </p:pic>
      <p:pic>
        <p:nvPicPr>
          <p:cNvPr id="26" name="Picture 25">
            <a:extLst>
              <a:ext uri="{FF2B5EF4-FFF2-40B4-BE49-F238E27FC236}">
                <a16:creationId xmlns:a16="http://schemas.microsoft.com/office/drawing/2014/main" id="{C3B43C35-EADC-3C4F-8195-1BA0C9EDC128}"/>
              </a:ext>
            </a:extLst>
          </p:cNvPr>
          <p:cNvPicPr>
            <a:picLocks noChangeAspect="1"/>
          </p:cNvPicPr>
          <p:nvPr/>
        </p:nvPicPr>
        <p:blipFill>
          <a:blip r:embed="rId9"/>
          <a:stretch>
            <a:fillRect/>
          </a:stretch>
        </p:blipFill>
        <p:spPr>
          <a:xfrm>
            <a:off x="16440079" y="10478774"/>
            <a:ext cx="5410900" cy="3429000"/>
          </a:xfrm>
          <a:prstGeom prst="rect">
            <a:avLst/>
          </a:prstGeom>
        </p:spPr>
      </p:pic>
      <p:pic>
        <p:nvPicPr>
          <p:cNvPr id="27" name="Picture 26">
            <a:extLst>
              <a:ext uri="{FF2B5EF4-FFF2-40B4-BE49-F238E27FC236}">
                <a16:creationId xmlns:a16="http://schemas.microsoft.com/office/drawing/2014/main" id="{617FC388-D88C-F74E-B2FF-1D937D026A5A}"/>
              </a:ext>
            </a:extLst>
          </p:cNvPr>
          <p:cNvPicPr>
            <a:picLocks noChangeAspect="1"/>
          </p:cNvPicPr>
          <p:nvPr/>
        </p:nvPicPr>
        <p:blipFill>
          <a:blip r:embed="rId10"/>
          <a:stretch>
            <a:fillRect/>
          </a:stretch>
        </p:blipFill>
        <p:spPr>
          <a:xfrm>
            <a:off x="16440079" y="13930432"/>
            <a:ext cx="5410900" cy="3429000"/>
          </a:xfrm>
          <a:prstGeom prst="rect">
            <a:avLst/>
          </a:prstGeom>
        </p:spPr>
      </p:pic>
      <p:sp>
        <p:nvSpPr>
          <p:cNvPr id="28" name="Rectangle 27">
            <a:extLst>
              <a:ext uri="{FF2B5EF4-FFF2-40B4-BE49-F238E27FC236}">
                <a16:creationId xmlns:a16="http://schemas.microsoft.com/office/drawing/2014/main" id="{B411B3B5-8AC9-7A45-A82E-7B10B96957E0}"/>
              </a:ext>
            </a:extLst>
          </p:cNvPr>
          <p:cNvSpPr/>
          <p:nvPr/>
        </p:nvSpPr>
        <p:spPr>
          <a:xfrm rot="16200000">
            <a:off x="15667890" y="11814481"/>
            <a:ext cx="1127232" cy="523220"/>
          </a:xfrm>
          <a:prstGeom prst="rect">
            <a:avLst/>
          </a:prstGeom>
        </p:spPr>
        <p:txBody>
          <a:bodyPr wrap="none">
            <a:spAutoFit/>
          </a:bodyPr>
          <a:lstStyle/>
          <a:p>
            <a:pPr algn="ctr"/>
            <a:r>
              <a:rPr lang="en-US" sz="2800" dirty="0">
                <a:latin typeface="Open Sans" panose="020B0606030504020204" pitchFamily="34" charset="0"/>
                <a:ea typeface="Open Sans" panose="020B0606030504020204" pitchFamily="34" charset="0"/>
                <a:cs typeface="Open Sans" panose="020B0606030504020204" pitchFamily="34" charset="0"/>
              </a:rPr>
              <a:t>KEGG</a:t>
            </a:r>
          </a:p>
        </p:txBody>
      </p:sp>
      <p:sp>
        <p:nvSpPr>
          <p:cNvPr id="29" name="Rectangle 28">
            <a:extLst>
              <a:ext uri="{FF2B5EF4-FFF2-40B4-BE49-F238E27FC236}">
                <a16:creationId xmlns:a16="http://schemas.microsoft.com/office/drawing/2014/main" id="{70016E01-F748-FB44-946F-DB15BBC1969F}"/>
              </a:ext>
            </a:extLst>
          </p:cNvPr>
          <p:cNvSpPr/>
          <p:nvPr/>
        </p:nvSpPr>
        <p:spPr>
          <a:xfrm rot="16200000">
            <a:off x="15316200" y="15327299"/>
            <a:ext cx="1858201" cy="523220"/>
          </a:xfrm>
          <a:prstGeom prst="rect">
            <a:avLst/>
          </a:prstGeom>
        </p:spPr>
        <p:txBody>
          <a:bodyPr wrap="none">
            <a:spAutoFit/>
          </a:bodyPr>
          <a:lstStyle/>
          <a:p>
            <a:pPr algn="ctr"/>
            <a:r>
              <a:rPr lang="en-US" sz="2800" dirty="0" err="1">
                <a:latin typeface="Open Sans" panose="020B0606030504020204" pitchFamily="34" charset="0"/>
                <a:ea typeface="Open Sans" panose="020B0606030504020204" pitchFamily="34" charset="0"/>
                <a:cs typeface="Open Sans" panose="020B0606030504020204" pitchFamily="34" charset="0"/>
              </a:rPr>
              <a:t>Reactome</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A7011417-E85F-4643-9AD8-0D2399874E3F}"/>
              </a:ext>
            </a:extLst>
          </p:cNvPr>
          <p:cNvSpPr txBox="1"/>
          <p:nvPr/>
        </p:nvSpPr>
        <p:spPr>
          <a:xfrm>
            <a:off x="6400800" y="5004075"/>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a:t>
            </a:r>
          </a:p>
        </p:txBody>
      </p:sp>
      <p:sp>
        <p:nvSpPr>
          <p:cNvPr id="31" name="TextBox 30">
            <a:extLst>
              <a:ext uri="{FF2B5EF4-FFF2-40B4-BE49-F238E27FC236}">
                <a16:creationId xmlns:a16="http://schemas.microsoft.com/office/drawing/2014/main" id="{3407335C-9219-6246-8783-01E9E992FD13}"/>
              </a:ext>
            </a:extLst>
          </p:cNvPr>
          <p:cNvSpPr txBox="1"/>
          <p:nvPr/>
        </p:nvSpPr>
        <p:spPr>
          <a:xfrm>
            <a:off x="11887200" y="5004075"/>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B</a:t>
            </a:r>
          </a:p>
        </p:txBody>
      </p:sp>
      <p:sp>
        <p:nvSpPr>
          <p:cNvPr id="32" name="TextBox 31">
            <a:extLst>
              <a:ext uri="{FF2B5EF4-FFF2-40B4-BE49-F238E27FC236}">
                <a16:creationId xmlns:a16="http://schemas.microsoft.com/office/drawing/2014/main" id="{140C5CD7-1570-084B-9523-EAA916B7285F}"/>
              </a:ext>
            </a:extLst>
          </p:cNvPr>
          <p:cNvSpPr txBox="1"/>
          <p:nvPr/>
        </p:nvSpPr>
        <p:spPr>
          <a:xfrm>
            <a:off x="16916400" y="5004075"/>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a:t>
            </a:r>
          </a:p>
        </p:txBody>
      </p:sp>
      <p:sp>
        <p:nvSpPr>
          <p:cNvPr id="33" name="TextBox 32">
            <a:extLst>
              <a:ext uri="{FF2B5EF4-FFF2-40B4-BE49-F238E27FC236}">
                <a16:creationId xmlns:a16="http://schemas.microsoft.com/office/drawing/2014/main" id="{DB27B2AF-8A04-BC41-B49A-ADF3C569DEB0}"/>
              </a:ext>
            </a:extLst>
          </p:cNvPr>
          <p:cNvSpPr txBox="1"/>
          <p:nvPr/>
        </p:nvSpPr>
        <p:spPr>
          <a:xfrm>
            <a:off x="16459200" y="10689769"/>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E</a:t>
            </a:r>
          </a:p>
        </p:txBody>
      </p:sp>
      <p:sp>
        <p:nvSpPr>
          <p:cNvPr id="34" name="TextBox 33">
            <a:extLst>
              <a:ext uri="{FF2B5EF4-FFF2-40B4-BE49-F238E27FC236}">
                <a16:creationId xmlns:a16="http://schemas.microsoft.com/office/drawing/2014/main" id="{AC2CFE51-BBC0-614E-935A-DE2133574866}"/>
              </a:ext>
            </a:extLst>
          </p:cNvPr>
          <p:cNvSpPr txBox="1"/>
          <p:nvPr/>
        </p:nvSpPr>
        <p:spPr>
          <a:xfrm>
            <a:off x="7315200" y="10689769"/>
            <a:ext cx="285762" cy="523220"/>
          </a:xfrm>
          <a:prstGeom prst="rect">
            <a:avLst/>
          </a:prstGeom>
          <a:noFill/>
        </p:spPr>
        <p:txBody>
          <a:bodyPr wrap="squar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D</a:t>
            </a:r>
          </a:p>
        </p:txBody>
      </p:sp>
      <p:sp>
        <p:nvSpPr>
          <p:cNvPr id="35" name="Rectangle 34">
            <a:extLst>
              <a:ext uri="{FF2B5EF4-FFF2-40B4-BE49-F238E27FC236}">
                <a16:creationId xmlns:a16="http://schemas.microsoft.com/office/drawing/2014/main" id="{4DB45C9E-8C79-E248-819B-0B147F4C69A1}"/>
              </a:ext>
            </a:extLst>
          </p:cNvPr>
          <p:cNvSpPr/>
          <p:nvPr/>
        </p:nvSpPr>
        <p:spPr>
          <a:xfrm>
            <a:off x="18071101" y="6259412"/>
            <a:ext cx="1322798" cy="369332"/>
          </a:xfrm>
          <a:prstGeom prst="rect">
            <a:avLst/>
          </a:prstGeom>
        </p:spPr>
        <p:txBody>
          <a:bodyPr wrap="none">
            <a:spAutoFit/>
          </a:bodyPr>
          <a:lstStyle/>
          <a:p>
            <a:r>
              <a:rPr lang="en-US" sz="1800" dirty="0">
                <a:solidFill>
                  <a:srgbClr val="7570B3"/>
                </a:solidFill>
                <a:latin typeface="Open Sans" panose="020B0606030504020204" pitchFamily="34" charset="0"/>
                <a:ea typeface="Open Sans" panose="020B0606030504020204" pitchFamily="34" charset="0"/>
                <a:cs typeface="Open Sans" panose="020B0606030504020204" pitchFamily="34" charset="0"/>
              </a:rPr>
              <a:t>N = 11,293</a:t>
            </a:r>
          </a:p>
        </p:txBody>
      </p:sp>
      <p:sp>
        <p:nvSpPr>
          <p:cNvPr id="36" name="Rectangle 35">
            <a:extLst>
              <a:ext uri="{FF2B5EF4-FFF2-40B4-BE49-F238E27FC236}">
                <a16:creationId xmlns:a16="http://schemas.microsoft.com/office/drawing/2014/main" id="{115F79B8-886F-9645-B7D5-620FF5C119C6}"/>
              </a:ext>
            </a:extLst>
          </p:cNvPr>
          <p:cNvSpPr/>
          <p:nvPr/>
        </p:nvSpPr>
        <p:spPr>
          <a:xfrm>
            <a:off x="20533926" y="6220636"/>
            <a:ext cx="872355" cy="369332"/>
          </a:xfrm>
          <a:prstGeom prst="rect">
            <a:avLst/>
          </a:prstGeom>
        </p:spPr>
        <p:txBody>
          <a:bodyPr wrap="none">
            <a:spAutoFit/>
          </a:bodyPr>
          <a:lstStyle/>
          <a:p>
            <a:r>
              <a:rPr lang="en-US" sz="1800" dirty="0">
                <a:solidFill>
                  <a:srgbClr val="D95F04"/>
                </a:solidFill>
                <a:latin typeface="Open Sans" panose="020B0606030504020204" pitchFamily="34" charset="0"/>
                <a:ea typeface="Open Sans" panose="020B0606030504020204" pitchFamily="34" charset="0"/>
                <a:cs typeface="Open Sans" panose="020B0606030504020204" pitchFamily="34" charset="0"/>
              </a:rPr>
              <a:t>N = 70</a:t>
            </a:r>
          </a:p>
        </p:txBody>
      </p:sp>
      <p:sp>
        <p:nvSpPr>
          <p:cNvPr id="37" name="Rectangle 36">
            <a:extLst>
              <a:ext uri="{FF2B5EF4-FFF2-40B4-BE49-F238E27FC236}">
                <a16:creationId xmlns:a16="http://schemas.microsoft.com/office/drawing/2014/main" id="{C0118AA1-A54F-0443-9B87-07D20D53288A}"/>
              </a:ext>
            </a:extLst>
          </p:cNvPr>
          <p:cNvSpPr/>
          <p:nvPr/>
        </p:nvSpPr>
        <p:spPr>
          <a:xfrm>
            <a:off x="6543680" y="17898495"/>
            <a:ext cx="24732809" cy="2590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 Pearson correlation of chromatin accessibility landscapes in primary human lung airway cells versus the </a:t>
            </a:r>
            <a:r>
              <a:rPr lang="en-US" sz="2800" dirty="0">
                <a:solidFill>
                  <a:srgbClr val="00A57A"/>
                </a:solidFill>
                <a:latin typeface="Open Sans" panose="020B0606030504020204" pitchFamily="34" charset="0"/>
                <a:ea typeface="Open Sans" panose="020B0606030504020204" pitchFamily="34" charset="0"/>
                <a:cs typeface="Open Sans" panose="020B0606030504020204" pitchFamily="34" charset="0"/>
              </a:rPr>
              <a:t>16HBE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bronchial epithelial cell line. (B) Heatmap of differentially accessible peaks in the primary lung cell types. (C) Volcano plot of differentially accessible peaks demonstrating that distribution of significant peaks is largely comprised of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peaks. (D) Gene ontology analysis for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peaks located in promoter or intron regions; BP = biological process, CC = cellular compartment, MF = molecular function. (E) Pathway enrichment analysis for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peaks located in promoter or intron regions. (F) Genome-wide transcription factor (TF) profiling of 533 proteins reveals sample-specific occupancy profiles (Z-scores represent percent of total sites bound, scaled by row). (G) BACH1 transcription factor displayed 12% increased binding in </a:t>
            </a:r>
            <a:r>
              <a:rPr lang="en-US" sz="2800" dirty="0">
                <a:solidFill>
                  <a:srgbClr val="7570B3"/>
                </a:solidFill>
                <a:latin typeface="Open Sans" panose="020B0606030504020204" pitchFamily="34" charset="0"/>
                <a:ea typeface="Open Sans" panose="020B0606030504020204" pitchFamily="34" charset="0"/>
                <a:cs typeface="Open Sans" panose="020B0606030504020204" pitchFamily="34" charset="0"/>
              </a:rPr>
              <a:t>SAEC</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compared to </a:t>
            </a:r>
            <a:r>
              <a:rPr lang="en-US" sz="2800" dirty="0">
                <a:solidFill>
                  <a:srgbClr val="D95F04"/>
                </a:solidFill>
                <a:latin typeface="Open Sans" panose="020B0606030504020204" pitchFamily="34" charset="0"/>
                <a:ea typeface="Open Sans" panose="020B0606030504020204" pitchFamily="34" charset="0"/>
                <a:cs typeface="Open Sans" panose="020B0606030504020204" pitchFamily="34" charset="0"/>
              </a:rPr>
              <a:t>NHBE</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algn="just"/>
            <a:r>
              <a:rPr lang="en-US" sz="2800" i="1" dirty="0">
                <a:solidFill>
                  <a:schemeClr val="tx1"/>
                </a:solidFill>
                <a:latin typeface="Open Sans" panose="020B0606030504020204" pitchFamily="34" charset="0"/>
                <a:ea typeface="Open Sans" panose="020B0606030504020204" pitchFamily="34" charset="0"/>
                <a:cs typeface="Open Sans" panose="020B0606030504020204" pitchFamily="34" charset="0"/>
              </a:rPr>
              <a:t>r</a:t>
            </a:r>
          </a:p>
        </p:txBody>
      </p:sp>
    </p:spTree>
    <p:extLst>
      <p:ext uri="{BB962C8B-B14F-4D97-AF65-F5344CB8AC3E}">
        <p14:creationId xmlns:p14="http://schemas.microsoft.com/office/powerpoint/2010/main" val="4558383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p:cNvSpPr txBox="1"/>
          <p:nvPr/>
        </p:nvSpPr>
        <p:spPr>
          <a:xfrm>
            <a:off x="457200" y="228600"/>
            <a:ext cx="36576000" cy="3200400"/>
          </a:xfrm>
          <a:prstGeom prst="rect">
            <a:avLst/>
          </a:prstGeom>
          <a:solidFill>
            <a:srgbClr val="00548B"/>
          </a:solidFill>
        </p:spPr>
        <p:txBody>
          <a:bodyPr wrap="square" rtlCol="0">
            <a:spAutoFit/>
          </a:bodyPr>
          <a:lstStyle/>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Chromatin accessibility landscapes of large and small airway cells </a:t>
            </a:r>
          </a:p>
          <a:p>
            <a:pPr algn="ctr"/>
            <a:r>
              <a:rPr lang="en-US" sz="6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annotate multiple COPD susceptibility GWAS regions</a:t>
            </a:r>
          </a:p>
          <a:p>
            <a:pPr algn="ctr"/>
            <a:endParaRPr lang="en-US" sz="6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3785417" y="2037832"/>
            <a:ext cx="29892579" cy="769441"/>
          </a:xfrm>
          <a:prstGeom prst="rect">
            <a:avLst/>
          </a:prstGeom>
          <a:noFill/>
        </p:spPr>
        <p:txBody>
          <a:bodyPr wrap="square" rtlCol="0">
            <a:spAutoFit/>
          </a:bodyPr>
          <a:lstStyle/>
          <a:p>
            <a:pPr algn="ct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Christopher J. Benway, </a:t>
            </a:r>
            <a:r>
              <a:rPr lang="en-US" sz="4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Fei</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Du, </a:t>
            </a: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Michael</a:t>
            </a:r>
            <a:r>
              <a:rPr lang="en-US" sz="4400" dirty="0">
                <a:solidFill>
                  <a:schemeClr val="bg1"/>
                </a:solidFill>
                <a:latin typeface="Open Sans" panose="020B0606030504020204" pitchFamily="34" charset="0"/>
                <a:ea typeface="Open Sans" panose="020B0606030504020204" pitchFamily="34" charset="0"/>
                <a:cs typeface="Open Sans" panose="020B0606030504020204" pitchFamily="34" charset="0"/>
              </a:rPr>
              <a:t> H. Cho, Edwin K. Silverman, Xiaobo Zhou</a:t>
            </a:r>
          </a:p>
        </p:txBody>
      </p:sp>
      <p:sp>
        <p:nvSpPr>
          <p:cNvPr id="20" name="TextBox 19"/>
          <p:cNvSpPr txBox="1"/>
          <p:nvPr/>
        </p:nvSpPr>
        <p:spPr>
          <a:xfrm>
            <a:off x="3736573" y="2637508"/>
            <a:ext cx="29892579" cy="646331"/>
          </a:xfrm>
          <a:prstGeom prst="rect">
            <a:avLst/>
          </a:prstGeom>
          <a:noFill/>
        </p:spPr>
        <p:txBody>
          <a:bodyPr wrap="square" rtlCol="0">
            <a:spAutoFit/>
          </a:bodyPr>
          <a:lstStyle/>
          <a:p>
            <a:pPr algn="ctr"/>
            <a:r>
              <a:rPr 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Channing Division of Network Medicine, Brigham and Women’s Hospital, Boston, MA</a:t>
            </a:r>
            <a:endParaRPr lang="en-US"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Action Button: Home 20">
            <a:hlinkClick r:id="" action="ppaction://hlinkshowjump?jump=firstslide" highlightClick="1"/>
          </p:cNvPr>
          <p:cNvSpPr/>
          <p:nvPr/>
        </p:nvSpPr>
        <p:spPr>
          <a:xfrm>
            <a:off x="35492951" y="99824"/>
            <a:ext cx="1371602" cy="1371601"/>
          </a:xfrm>
          <a:prstGeom prst="actionButtonHome">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Action Button: Back or Previous 21">
            <a:hlinkClick r:id="" action="ppaction://hlinkshowjump?jump=previousslide" highlightClick="1"/>
          </p:cNvPr>
          <p:cNvSpPr/>
          <p:nvPr/>
        </p:nvSpPr>
        <p:spPr>
          <a:xfrm>
            <a:off x="34029914" y="99824"/>
            <a:ext cx="1371602" cy="1371601"/>
          </a:xfrm>
          <a:prstGeom prst="actionButtonBackPrevious">
            <a:avLst/>
          </a:prstGeom>
          <a:solidFill>
            <a:sysClr val="windowText" lastClr="000000"/>
          </a:solidFill>
          <a:ln w="12700" cap="flat" cmpd="sng" algn="ctr">
            <a:solidFill>
              <a:sysClr val="window" lastClr="FFFFFF"/>
            </a:solidFill>
            <a:prstDash val="solid"/>
          </a:ln>
          <a:effectLst/>
        </p:spPr>
        <p:txBody>
          <a:bodyPr rot="0" spcFirstLastPara="0" vertOverflow="overflow" horzOverflow="overflow" vert="horz" wrap="square" lIns="280805" tIns="140401" rIns="280805" bIns="140401" numCol="1" spcCol="0" rtlCol="0" fromWordArt="0" anchor="ctr" anchorCtr="0" forceAA="0" compatLnSpc="1">
            <a:prstTxWarp prst="textNoShape">
              <a:avLst/>
            </a:prstTxWarp>
            <a:noAutofit/>
          </a:bodyPr>
          <a:lstStyle/>
          <a:p>
            <a:pPr algn="ctr" defTabSz="1404253">
              <a:defRPr/>
            </a:pPr>
            <a:endParaRPr lang="en-US" sz="16800" kern="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a:extLst>
              <a:ext uri="{FF2B5EF4-FFF2-40B4-BE49-F238E27FC236}">
                <a16:creationId xmlns:a16="http://schemas.microsoft.com/office/drawing/2014/main" id="{89EB8529-1A00-2F44-8BF0-5340AD275BD7}"/>
              </a:ext>
            </a:extLst>
          </p:cNvPr>
          <p:cNvSpPr/>
          <p:nvPr/>
        </p:nvSpPr>
        <p:spPr>
          <a:xfrm>
            <a:off x="457200" y="4132897"/>
            <a:ext cx="36575999" cy="914400"/>
          </a:xfrm>
          <a:prstGeom prst="rect">
            <a:avLst/>
          </a:prstGeom>
          <a:solidFill>
            <a:srgbClr val="0054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Conclusions</a:t>
            </a: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B003481D-7592-154A-8E65-66998B75CD24}"/>
              </a:ext>
            </a:extLst>
          </p:cNvPr>
          <p:cNvSpPr/>
          <p:nvPr/>
        </p:nvSpPr>
        <p:spPr>
          <a:xfrm>
            <a:off x="7315200" y="5486400"/>
            <a:ext cx="22860000" cy="12403395"/>
          </a:xfrm>
          <a:prstGeom prst="rect">
            <a:avLst/>
          </a:prstGeom>
        </p:spPr>
        <p:txBody>
          <a:bodyPr wrap="square">
            <a:spAutoFit/>
          </a:bodyPr>
          <a:lstStyle/>
          <a:p>
            <a:pPr marL="342900" indent="-342900" algn="just">
              <a:buFont typeface="Arial" panose="020B0604020202020204" pitchFamily="34" charset="0"/>
              <a:buChar char="•"/>
            </a:pP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Omni-ATAC-</a:t>
            </a:r>
            <a:r>
              <a:rPr lang="en-US" sz="4000" b="1"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is a robust method for assaying chromatin accessibility in primary lung airway cell types. </a:t>
            </a: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We report that Omni-ATAC-</a:t>
            </a:r>
            <a:r>
              <a:rPr lang="en-US" sz="4000"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in these cells outperformed previous ATAC protocols in terms of enrichment of nuclear reads, reduction of mitochondrial reads, increased signal-to-background, increased enrichment at transcription start sites and annotated transcript regions. </a:t>
            </a:r>
          </a:p>
          <a:p>
            <a:pPr marL="342900" indent="-342900" algn="just">
              <a:buFont typeface="Arial" panose="020B0604020202020204" pitchFamily="34" charset="0"/>
              <a:buChar char="•"/>
            </a:pPr>
            <a:endPar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Omni-ATAC-</a:t>
            </a:r>
            <a:r>
              <a:rPr lang="en-US" sz="4000" b="1"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seq</a:t>
            </a: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facilitates the functional annotation of candidate causal COPD GWAS SNPs. </a:t>
            </a: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Within GWAS loci associated with COPD disease status and related lung function phenotypes, we observed several open chromatin regions in lung airway cells flanking lead SNPs. Using probabilistic fine-mapping we also identified several candidate causal SNPs directly overlapping ATAC peaks in COPD associated loci.</a:t>
            </a:r>
          </a:p>
          <a:p>
            <a:pPr marL="342900" indent="-342900" algn="just">
              <a:buFont typeface="Arial" panose="020B0604020202020204" pitchFamily="34" charset="0"/>
              <a:buChar char="•"/>
            </a:pPr>
            <a:endPar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Differential accessibility analysis revealed differential open chromatin profiles in small and large airway cells. </a:t>
            </a: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Despite the overall similarity of the open chromatin profiles between cell types, we identified over 11,000 differentially open regions in small airway cells. Ontology analysis suggests these elements regulate cell junction and adhesion processes and actin binding.</a:t>
            </a:r>
          </a:p>
          <a:p>
            <a:pPr marL="342900" indent="-342900" algn="just">
              <a:buFont typeface="Arial" panose="020B0604020202020204" pitchFamily="34" charset="0"/>
              <a:buChar char="•"/>
            </a:pPr>
            <a:endPar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Arial" panose="020B0604020202020204" pitchFamily="34" charset="0"/>
              <a:buChar char="•"/>
            </a:pPr>
            <a:r>
              <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Transcription factor profiling at accessible peaks reveals differential binding. </a:t>
            </a:r>
            <a:r>
              <a:rPr lang="en-US" sz="4000" i="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BACH1 </a:t>
            </a: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demonstrated increased binding in small airway compared to large airway cells.</a:t>
            </a:r>
            <a:endParaRPr lang="en-US" sz="40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123399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315</TotalTime>
  <Words>1701</Words>
  <Application>Microsoft Macintosh PowerPoint</Application>
  <PresentationFormat>Custom</PresentationFormat>
  <Paragraphs>172</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Open Sans</vt:lpstr>
      <vt:lpstr>PT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ePB employee</dc:creator>
  <cp:lastModifiedBy>christopher.benway@gmail.com</cp:lastModifiedBy>
  <cp:revision>48</cp:revision>
  <dcterms:created xsi:type="dcterms:W3CDTF">2017-08-28T19:07:22Z</dcterms:created>
  <dcterms:modified xsi:type="dcterms:W3CDTF">2019-01-08T16:49:22Z</dcterms:modified>
</cp:coreProperties>
</file>